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7"/>
  </p:notesMasterIdLst>
  <p:sldIdLst>
    <p:sldId id="256" r:id="rId2"/>
    <p:sldId id="422" r:id="rId3"/>
    <p:sldId id="423" r:id="rId4"/>
    <p:sldId id="364" r:id="rId5"/>
    <p:sldId id="384" r:id="rId6"/>
    <p:sldId id="439" r:id="rId7"/>
    <p:sldId id="385" r:id="rId8"/>
    <p:sldId id="386" r:id="rId9"/>
    <p:sldId id="365" r:id="rId10"/>
    <p:sldId id="381" r:id="rId11"/>
    <p:sldId id="387" r:id="rId12"/>
    <p:sldId id="383" r:id="rId13"/>
    <p:sldId id="366" r:id="rId14"/>
    <p:sldId id="368" r:id="rId15"/>
    <p:sldId id="371" r:id="rId16"/>
    <p:sldId id="370" r:id="rId17"/>
    <p:sldId id="374" r:id="rId18"/>
    <p:sldId id="378" r:id="rId19"/>
    <p:sldId id="380" r:id="rId20"/>
    <p:sldId id="350" r:id="rId21"/>
    <p:sldId id="284" r:id="rId22"/>
    <p:sldId id="388" r:id="rId23"/>
    <p:sldId id="434" r:id="rId24"/>
    <p:sldId id="258" r:id="rId25"/>
    <p:sldId id="416" r:id="rId26"/>
    <p:sldId id="428" r:id="rId27"/>
    <p:sldId id="429" r:id="rId28"/>
    <p:sldId id="433" r:id="rId29"/>
    <p:sldId id="430" r:id="rId30"/>
    <p:sldId id="431" r:id="rId31"/>
    <p:sldId id="432" r:id="rId32"/>
    <p:sldId id="257" r:id="rId33"/>
    <p:sldId id="261" r:id="rId34"/>
    <p:sldId id="262" r:id="rId35"/>
    <p:sldId id="264" r:id="rId36"/>
    <p:sldId id="417" r:id="rId37"/>
    <p:sldId id="418" r:id="rId38"/>
    <p:sldId id="419" r:id="rId39"/>
    <p:sldId id="427" r:id="rId40"/>
    <p:sldId id="424" r:id="rId41"/>
    <p:sldId id="425" r:id="rId42"/>
    <p:sldId id="426" r:id="rId43"/>
    <p:sldId id="272" r:id="rId44"/>
    <p:sldId id="309" r:id="rId45"/>
    <p:sldId id="311" r:id="rId46"/>
    <p:sldId id="393" r:id="rId47"/>
    <p:sldId id="310" r:id="rId48"/>
    <p:sldId id="398" r:id="rId49"/>
    <p:sldId id="436" r:id="rId50"/>
    <p:sldId id="352" r:id="rId51"/>
    <p:sldId id="392" r:id="rId52"/>
    <p:sldId id="420" r:id="rId53"/>
    <p:sldId id="421" r:id="rId54"/>
    <p:sldId id="312" r:id="rId55"/>
    <p:sldId id="359" r:id="rId56"/>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5580" autoAdjust="0"/>
    <p:restoredTop sz="87551" autoAdjust="0"/>
  </p:normalViewPr>
  <p:slideViewPr>
    <p:cSldViewPr>
      <p:cViewPr varScale="1">
        <p:scale>
          <a:sx n="111" d="100"/>
          <a:sy n="111" d="100"/>
        </p:scale>
        <p:origin x="2224" y="200"/>
      </p:cViewPr>
      <p:guideLst>
        <p:guide orient="horz" pos="2160"/>
        <p:guide pos="2880"/>
      </p:guideLst>
    </p:cSldViewPr>
  </p:slideViewPr>
  <p:notesTextViewPr>
    <p:cViewPr>
      <p:scale>
        <a:sx n="100" d="100"/>
        <a:sy n="100" d="100"/>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smtClean="0"/>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smtClean="0"/>
            </a:lvl1pPr>
          </a:lstStyle>
          <a:p>
            <a:pPr>
              <a:defRPr/>
            </a:pPr>
            <a:fld id="{38DEED35-2A2C-4365-BC06-6D34B6568BE5}" type="datetimeFigureOut">
              <a:rPr lang="en-US"/>
              <a:pPr>
                <a:defRPr/>
              </a:pPr>
              <a:t>7/3/2025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smtClean="0"/>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smtClean="0"/>
            </a:lvl1pPr>
          </a:lstStyle>
          <a:p>
            <a:pPr>
              <a:defRPr/>
            </a:pPr>
            <a:fld id="{BE0A45C5-347D-4722-8262-F592D77EF69E}" type="slidenum">
              <a:rPr lang="en-US"/>
              <a:pPr>
                <a:defRPr/>
              </a:pPr>
              <a:t>‹#›</a:t>
            </a:fld>
            <a:endParaRPr lang="en-US"/>
          </a:p>
        </p:txBody>
      </p:sp>
    </p:spTree>
    <p:extLst>
      <p:ext uri="{BB962C8B-B14F-4D97-AF65-F5344CB8AC3E}">
        <p14:creationId xmlns:p14="http://schemas.microsoft.com/office/powerpoint/2010/main" val="267668377"/>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mn-lt"/>
        <a:ea typeface="+mn-ea"/>
        <a:cs typeface="+mn-cs"/>
      </a:defRPr>
    </a:lvl1pPr>
    <a:lvl2pPr marL="457200" algn="l" rtl="0" fontAlgn="base">
      <a:spcBef>
        <a:spcPct val="30000"/>
      </a:spcBef>
      <a:spcAft>
        <a:spcPct val="0"/>
      </a:spcAft>
      <a:defRPr sz="1200" kern="1200">
        <a:solidFill>
          <a:schemeClr val="tx1"/>
        </a:solidFill>
        <a:latin typeface="+mn-lt"/>
        <a:ea typeface="+mn-ea"/>
        <a:cs typeface="+mn-cs"/>
      </a:defRPr>
    </a:lvl2pPr>
    <a:lvl3pPr marL="914400" algn="l" rtl="0" fontAlgn="base">
      <a:spcBef>
        <a:spcPct val="30000"/>
      </a:spcBef>
      <a:spcAft>
        <a:spcPct val="0"/>
      </a:spcAft>
      <a:defRPr sz="1200" kern="1200">
        <a:solidFill>
          <a:schemeClr val="tx1"/>
        </a:solidFill>
        <a:latin typeface="+mn-lt"/>
        <a:ea typeface="+mn-ea"/>
        <a:cs typeface="+mn-cs"/>
      </a:defRPr>
    </a:lvl3pPr>
    <a:lvl4pPr marL="1371600" algn="l" rtl="0" fontAlgn="base">
      <a:spcBef>
        <a:spcPct val="30000"/>
      </a:spcBef>
      <a:spcAft>
        <a:spcPct val="0"/>
      </a:spcAft>
      <a:defRPr sz="1200" kern="1200">
        <a:solidFill>
          <a:schemeClr val="tx1"/>
        </a:solidFill>
        <a:latin typeface="+mn-lt"/>
        <a:ea typeface="+mn-ea"/>
        <a:cs typeface="+mn-cs"/>
      </a:defRPr>
    </a:lvl4pPr>
    <a:lvl5pPr marL="182880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BE0A45C5-347D-4722-8262-F592D77EF69E}" type="slidenum">
              <a:rPr lang="en-US" smtClean="0"/>
              <a:pPr>
                <a:defRPr/>
              </a:pPr>
              <a:t>17</a:t>
            </a:fld>
            <a:endParaRPr lang="en-US"/>
          </a:p>
        </p:txBody>
      </p:sp>
    </p:spTree>
    <p:extLst>
      <p:ext uri="{BB962C8B-B14F-4D97-AF65-F5344CB8AC3E}">
        <p14:creationId xmlns:p14="http://schemas.microsoft.com/office/powerpoint/2010/main" val="12075235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C192B9A-2B06-F748-83F1-3C27F0E8E9D7}" type="slidenum">
              <a:rPr lang="en-GB"/>
              <a:pPr/>
              <a:t>30</a:t>
            </a:fld>
            <a:endParaRPr lang="en-GB"/>
          </a:p>
        </p:txBody>
      </p:sp>
      <p:sp>
        <p:nvSpPr>
          <p:cNvPr id="51202"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51203" name="Rectangle 3"/>
          <p:cNvSpPr>
            <a:spLocks noGrp="1" noChangeArrowheads="1"/>
          </p:cNvSpPr>
          <p:nvPr>
            <p:ph type="body" idx="1"/>
          </p:nvPr>
        </p:nvSpPr>
        <p:spPr/>
        <p:txBody>
          <a:bodyPr/>
          <a:lstStyle/>
          <a:p>
            <a:r>
              <a:rPr lang="en-GB"/>
              <a:t>The vertical lines should not be confused with chromosomes. They each represent lengths of double-stranded DNA in a single chromosome</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BE0A45C5-347D-4722-8262-F592D77EF69E}" type="slidenum">
              <a:rPr lang="en-US" smtClean="0"/>
              <a:pPr>
                <a:defRPr/>
              </a:pPr>
              <a:t>31</a:t>
            </a:fld>
            <a:endParaRPr lang="en-US"/>
          </a:p>
        </p:txBody>
      </p:sp>
    </p:spTree>
    <p:extLst>
      <p:ext uri="{BB962C8B-B14F-4D97-AF65-F5344CB8AC3E}">
        <p14:creationId xmlns:p14="http://schemas.microsoft.com/office/powerpoint/2010/main" val="4390564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BE0A45C5-347D-4722-8262-F592D77EF69E}" type="slidenum">
              <a:rPr lang="en-US" smtClean="0"/>
              <a:pPr>
                <a:defRPr/>
              </a:pPr>
              <a:t>43</a:t>
            </a:fld>
            <a:endParaRPr lang="en-US"/>
          </a:p>
        </p:txBody>
      </p:sp>
    </p:spTree>
    <p:extLst>
      <p:ext uri="{BB962C8B-B14F-4D97-AF65-F5344CB8AC3E}">
        <p14:creationId xmlns:p14="http://schemas.microsoft.com/office/powerpoint/2010/main" val="34429011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70DD8ADA-E408-4FE9-B167-212AC33EB680}" type="slidenum">
              <a:rPr lang="x-none" smtClean="0"/>
              <a:pPr fontAlgn="base">
                <a:spcBef>
                  <a:spcPct val="0"/>
                </a:spcBef>
                <a:spcAft>
                  <a:spcPct val="0"/>
                </a:spcAft>
                <a:defRPr/>
              </a:pPr>
              <a:t>44</a:t>
            </a:fld>
            <a:endParaRPr lang="en-US"/>
          </a:p>
        </p:txBody>
      </p:sp>
      <p:sp>
        <p:nvSpPr>
          <p:cNvPr id="40963"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40964"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dirty="0">
              <a:cs typeface="Arial"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7A09957-531B-43C6-909D-A996AD1B082A}" type="slidenum">
              <a:rPr lang="x-none" smtClean="0"/>
              <a:pPr fontAlgn="base">
                <a:spcBef>
                  <a:spcPct val="0"/>
                </a:spcBef>
                <a:spcAft>
                  <a:spcPct val="0"/>
                </a:spcAft>
                <a:defRPr/>
              </a:pPr>
              <a:t>45</a:t>
            </a:fld>
            <a:endParaRPr lang="en-US"/>
          </a:p>
        </p:txBody>
      </p:sp>
      <p:sp>
        <p:nvSpPr>
          <p:cNvPr id="41987"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41988"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cs typeface="Arial"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70DD8ADA-E408-4FE9-B167-212AC33EB680}" type="slidenum">
              <a:rPr lang="x-none" smtClean="0"/>
              <a:pPr fontAlgn="base">
                <a:spcBef>
                  <a:spcPct val="0"/>
                </a:spcBef>
                <a:spcAft>
                  <a:spcPct val="0"/>
                </a:spcAft>
                <a:defRPr/>
              </a:pPr>
              <a:t>46</a:t>
            </a:fld>
            <a:endParaRPr lang="en-US"/>
          </a:p>
        </p:txBody>
      </p:sp>
      <p:sp>
        <p:nvSpPr>
          <p:cNvPr id="40963"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40964"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dirty="0">
              <a:cs typeface="Arial"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pPr>
              <a:defRPr/>
            </a:pPr>
            <a:fld id="{76D21D01-E010-4F96-B29B-1FD7696D3031}" type="datetimeFigureOut">
              <a:rPr lang="en-US"/>
              <a:pPr>
                <a:defRPr/>
              </a:pPr>
              <a:t>7/3/2025</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3016B6E2-E897-4A91-825F-D2DD3C81FFC4}" type="slidenum">
              <a:rPr lang="en-US"/>
              <a:pPr>
                <a:defRPr/>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18F57B43-849E-4E7B-A4C6-13066BF64181}" type="datetimeFigureOut">
              <a:rPr lang="en-US"/>
              <a:pPr>
                <a:defRPr/>
              </a:pPr>
              <a:t>7/3/2025</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7AFC1AC6-D7C7-4626-B8D6-D3ED5A1BC8F4}" type="slidenum">
              <a:rPr lang="en-US"/>
              <a:pPr>
                <a:defRPr/>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8145444E-16CD-4FDE-B73B-A95A582BF4F9}" type="datetimeFigureOut">
              <a:rPr lang="en-US"/>
              <a:pPr>
                <a:defRPr/>
              </a:pPr>
              <a:t>7/3/2025</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63E158C0-E4B4-45F7-A35C-01F933B09169}" type="slidenum">
              <a:rPr lang="en-US"/>
              <a:pPr>
                <a:defRPr/>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Chart">
  <p:cSld name="Title, Text and Char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Text Placeholder 2"/>
          <p:cNvSpPr>
            <a:spLocks noGrp="1"/>
          </p:cNvSpPr>
          <p:nvPr>
            <p:ph type="body" sz="half" idx="1"/>
          </p:nvPr>
        </p:nvSpPr>
        <p:spPr>
          <a:xfrm>
            <a:off x="6858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hart Placeholder 3"/>
          <p:cNvSpPr>
            <a:spLocks noGrp="1"/>
          </p:cNvSpPr>
          <p:nvPr>
            <p:ph type="chart" sz="half" idx="2"/>
          </p:nvPr>
        </p:nvSpPr>
        <p:spPr>
          <a:xfrm>
            <a:off x="4648200" y="1981200"/>
            <a:ext cx="3810000" cy="4114800"/>
          </a:xfrm>
        </p:spPr>
        <p:txBody>
          <a:bodyPr/>
          <a:lstStyle/>
          <a:p>
            <a:pPr lvl="0"/>
            <a:endParaRPr lang="en-US" noProof="0"/>
          </a:p>
        </p:txBody>
      </p:sp>
      <p:sp>
        <p:nvSpPr>
          <p:cNvPr id="5" name="Rectangle 4"/>
          <p:cNvSpPr>
            <a:spLocks noGrp="1" noChangeArrowheads="1"/>
          </p:cNvSpPr>
          <p:nvPr>
            <p:ph type="dt" sz="half" idx="10"/>
          </p:nvPr>
        </p:nvSpPr>
        <p:spPr/>
        <p:txBody>
          <a:bodyPr/>
          <a:lstStyle>
            <a:lvl1pPr>
              <a:defRPr/>
            </a:lvl1pPr>
          </a:lstStyle>
          <a:p>
            <a:pPr>
              <a:defRPr/>
            </a:pPr>
            <a:endParaRPr lang="en-US"/>
          </a:p>
        </p:txBody>
      </p:sp>
      <p:sp>
        <p:nvSpPr>
          <p:cNvPr id="6" name="Rectangle 5"/>
          <p:cNvSpPr>
            <a:spLocks noGrp="1" noChangeArrowheads="1"/>
          </p:cNvSpPr>
          <p:nvPr>
            <p:ph type="ftr" sz="quarter" idx="11"/>
          </p:nvPr>
        </p:nvSpPr>
        <p:spPr/>
        <p:txBody>
          <a:bodyPr/>
          <a:lstStyle>
            <a:lvl1pPr>
              <a:defRPr/>
            </a:lvl1pPr>
          </a:lstStyle>
          <a:p>
            <a:pPr>
              <a:defRPr/>
            </a:pPr>
            <a:endParaRPr lang="en-US"/>
          </a:p>
        </p:txBody>
      </p:sp>
      <p:sp>
        <p:nvSpPr>
          <p:cNvPr id="7" name="Rectangle 6"/>
          <p:cNvSpPr>
            <a:spLocks noGrp="1" noChangeArrowheads="1"/>
          </p:cNvSpPr>
          <p:nvPr>
            <p:ph type="sldNum" sz="quarter" idx="12"/>
          </p:nvPr>
        </p:nvSpPr>
        <p:spPr/>
        <p:txBody>
          <a:bodyPr/>
          <a:lstStyle>
            <a:lvl1pPr>
              <a:defRPr/>
            </a:lvl1pPr>
          </a:lstStyle>
          <a:p>
            <a:pPr>
              <a:defRPr/>
            </a:pPr>
            <a:fld id="{FA0406C0-B280-4AC3-86B3-1DEA3D8A16AB}" type="slidenum">
              <a:rPr lang="x-none"/>
              <a:pPr>
                <a:defRPr/>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EDA54C84-E4A7-4DDB-BCDD-21207BD0ADEA}" type="datetimeFigureOut">
              <a:rPr lang="en-US"/>
              <a:pPr>
                <a:defRPr/>
              </a:pPr>
              <a:t>7/3/2025</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45CA5099-D591-4EC5-8AA7-B9C084AE1430}" type="slidenum">
              <a:rPr lang="en-US"/>
              <a:pPr>
                <a:defRPr/>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a:defRPr/>
            </a:pPr>
            <a:fld id="{04AD2734-E04E-4B81-824B-0D98D2B0EA0D}" type="datetimeFigureOut">
              <a:rPr lang="en-US"/>
              <a:pPr>
                <a:defRPr/>
              </a:pPr>
              <a:t>7/3/2025</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A8379897-240A-4158-991E-FE7497169C3E}" type="slidenum">
              <a:rPr lang="en-US"/>
              <a:pPr>
                <a:defRPr/>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pPr>
              <a:defRPr/>
            </a:pPr>
            <a:fld id="{9FA4056A-8E0C-43FB-9D6E-278B8D4F10E8}" type="datetimeFigureOut">
              <a:rPr lang="en-US"/>
              <a:pPr>
                <a:defRPr/>
              </a:pPr>
              <a:t>7/3/2025</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B3B980B7-4F9D-481F-9EAA-ED7B52EEF340}" type="slidenum">
              <a:rPr lang="en-US"/>
              <a:pPr>
                <a:defRPr/>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pPr>
              <a:defRPr/>
            </a:pPr>
            <a:fld id="{6EF9121D-5416-4DBB-8247-0A7DCED3B424}" type="datetimeFigureOut">
              <a:rPr lang="en-US"/>
              <a:pPr>
                <a:defRPr/>
              </a:pPr>
              <a:t>7/3/2025</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9C2CB95E-5983-4EFD-A40A-64C71AA9D2DE}" type="slidenum">
              <a:rPr lang="en-US"/>
              <a:pPr>
                <a:defRPr/>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fld id="{9D55B192-D331-42E9-977C-0C29CE334490}" type="datetimeFigureOut">
              <a:rPr lang="en-US"/>
              <a:pPr>
                <a:defRPr/>
              </a:pPr>
              <a:t>7/3/2025</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A1093136-3EA4-48A1-AA70-833F487603C0}" type="slidenum">
              <a:rPr lang="en-US"/>
              <a:pPr>
                <a:defRPr/>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C590EA9C-D36F-422C-97A5-6E668D00F108}" type="datetimeFigureOut">
              <a:rPr lang="en-US"/>
              <a:pPr>
                <a:defRPr/>
              </a:pPr>
              <a:t>7/3/2025</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F64CDA10-3ABA-4F97-BB6B-BCD24E9AA583}" type="slidenum">
              <a:rPr lang="en-US"/>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B3D7A319-E75F-4EDF-AFBA-DC4BC5E88B97}" type="datetimeFigureOut">
              <a:rPr lang="en-US"/>
              <a:pPr>
                <a:defRPr/>
              </a:pPr>
              <a:t>7/3/2025</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87696B7F-E86D-43FD-A1BB-37768D6F48F2}" type="slidenum">
              <a:rPr lang="en-US"/>
              <a:pPr>
                <a:defRPr/>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4C37018C-0C24-4442-9747-B4EA823D6708}" type="datetimeFigureOut">
              <a:rPr lang="en-US"/>
              <a:pPr>
                <a:defRPr/>
              </a:pPr>
              <a:t>7/3/2025</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FA782601-0DA7-40AB-A2B3-939198CFCB21}" type="slidenum">
              <a:rPr lang="en-US"/>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cs typeface="+mn-cs"/>
              </a:defRPr>
            </a:lvl1pPr>
          </a:lstStyle>
          <a:p>
            <a:pPr>
              <a:defRPr/>
            </a:pPr>
            <a:fld id="{491684B2-D690-4821-8C0B-7AE5F24EECE4}" type="datetimeFigureOut">
              <a:rPr lang="en-US"/>
              <a:pPr>
                <a:defRPr/>
              </a:pPr>
              <a:t>7/3/2025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a:solidFill>
                  <a:schemeClr val="tx1">
                    <a:tint val="75000"/>
                  </a:schemeClr>
                </a:solidFill>
                <a:latin typeface="+mn-lt"/>
                <a:cs typeface="+mn-cs"/>
              </a:defRPr>
            </a:lvl1pPr>
          </a:lstStyle>
          <a:p>
            <a:pPr>
              <a:defRPr/>
            </a:pPr>
            <a:fld id="{68EF84C0-0FA6-4F13-97B0-0F28F8E8A9E2}"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hyperlink" Target="http://en.wikipedia.org/wiki/File:Charles_Darwin_seated_crop.jpg" TargetMode="Externa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6.png"/></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6.xml"/><Relationship Id="rId4" Type="http://schemas.openxmlformats.org/officeDocument/2006/relationships/image" Target="../media/image30.gi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40.jpeg"/></Relationships>
</file>

<file path=ppt/slides/_rels/slide4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3" Type="http://schemas.openxmlformats.org/officeDocument/2006/relationships/image" Target="../media/image43.gif"/><Relationship Id="rId2" Type="http://schemas.openxmlformats.org/officeDocument/2006/relationships/notesSlide" Target="../notesSlides/notesSlide7.xml"/><Relationship Id="rId1" Type="http://schemas.openxmlformats.org/officeDocument/2006/relationships/slideLayout" Target="../slideLayouts/slideLayout12.xml"/><Relationship Id="rId4" Type="http://schemas.openxmlformats.org/officeDocument/2006/relationships/image" Target="../media/image44.gif"/></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image" Target="file://localhost/%1B08-17ab_MutationTypes_1.jpg%20%20%20%20%20%20%20%20%20%20%20%20%20%20%20%20%20%20%20%20%20%20%20%20%20%20%20%20%20%20%20%20%20%20%20%20000163BE%0CMacintosh%20HD%20%20%20%20%20%20%20%20%20%20%20%20%20%20%20%20%20%20%20ABA78158" TargetMode="External"/><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ctrTitle"/>
          </p:nvPr>
        </p:nvSpPr>
        <p:spPr/>
        <p:txBody>
          <a:bodyPr/>
          <a:lstStyle/>
          <a:p>
            <a:pPr eaLnBrk="1" hangingPunct="1"/>
            <a:r>
              <a:rPr lang="en-US"/>
              <a:t>Genetics</a:t>
            </a:r>
          </a:p>
        </p:txBody>
      </p:sp>
      <p:sp>
        <p:nvSpPr>
          <p:cNvPr id="3" name="Subtitle 2"/>
          <p:cNvSpPr>
            <a:spLocks noGrp="1"/>
          </p:cNvSpPr>
          <p:nvPr>
            <p:ph type="subTitle" idx="1"/>
          </p:nvPr>
        </p:nvSpPr>
        <p:spPr/>
        <p:txBody>
          <a:bodyPr rtlCol="0">
            <a:normAutofit/>
          </a:bodyPr>
          <a:lstStyle/>
          <a:p>
            <a:pPr eaLnBrk="1" fontAlgn="auto" hangingPunct="1">
              <a:spcAft>
                <a:spcPts val="0"/>
              </a:spcAft>
              <a:buFont typeface="Arial" pitchFamily="34" charset="0"/>
              <a:buNone/>
              <a:defRPr/>
            </a:pPr>
            <a:r>
              <a:rPr lang="en-US"/>
              <a:t>LS 1201</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Louis_Pasteur,_foto_av_Félix_Nadar_Crisco_edit.jpg"/>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5181600" y="838200"/>
            <a:ext cx="3632200" cy="5007204"/>
          </a:xfrm>
          <a:prstGeom prst="rect">
            <a:avLst/>
          </a:prstGeom>
        </p:spPr>
      </p:pic>
      <p:sp>
        <p:nvSpPr>
          <p:cNvPr id="4" name="TextBox 3"/>
          <p:cNvSpPr txBox="1"/>
          <p:nvPr/>
        </p:nvSpPr>
        <p:spPr>
          <a:xfrm>
            <a:off x="7620000" y="6553200"/>
            <a:ext cx="2590800" cy="276999"/>
          </a:xfrm>
          <a:prstGeom prst="rect">
            <a:avLst/>
          </a:prstGeom>
          <a:noFill/>
        </p:spPr>
        <p:txBody>
          <a:bodyPr wrap="square" rtlCol="0">
            <a:spAutoFit/>
          </a:bodyPr>
          <a:lstStyle/>
          <a:p>
            <a:r>
              <a:rPr lang="en-US" sz="1200" i="1" dirty="0"/>
              <a:t>Ref Google images</a:t>
            </a:r>
          </a:p>
        </p:txBody>
      </p:sp>
      <p:sp>
        <p:nvSpPr>
          <p:cNvPr id="5" name="TextBox 4"/>
          <p:cNvSpPr txBox="1"/>
          <p:nvPr/>
        </p:nvSpPr>
        <p:spPr>
          <a:xfrm>
            <a:off x="5334000" y="6096000"/>
            <a:ext cx="4038600" cy="461665"/>
          </a:xfrm>
          <a:prstGeom prst="rect">
            <a:avLst/>
          </a:prstGeom>
          <a:noFill/>
        </p:spPr>
        <p:txBody>
          <a:bodyPr wrap="square" rtlCol="0">
            <a:spAutoFit/>
          </a:bodyPr>
          <a:lstStyle/>
          <a:p>
            <a:r>
              <a:rPr lang="en-US" sz="2400" dirty="0"/>
              <a:t>Louis Pasteur (1822-1895) </a:t>
            </a:r>
          </a:p>
        </p:txBody>
      </p:sp>
      <p:sp>
        <p:nvSpPr>
          <p:cNvPr id="6" name="Content Placeholder 5"/>
          <p:cNvSpPr>
            <a:spLocks noGrp="1"/>
          </p:cNvSpPr>
          <p:nvPr>
            <p:ph idx="1"/>
          </p:nvPr>
        </p:nvSpPr>
        <p:spPr>
          <a:xfrm>
            <a:off x="0" y="2819400"/>
            <a:ext cx="8229600" cy="4525963"/>
          </a:xfrm>
        </p:spPr>
        <p:txBody>
          <a:bodyPr/>
          <a:lstStyle/>
          <a:p>
            <a:r>
              <a:rPr lang="en-US" dirty="0"/>
              <a:t>principles of vaccination, </a:t>
            </a:r>
          </a:p>
          <a:p>
            <a:r>
              <a:rPr lang="en-US" dirty="0"/>
              <a:t>microbial fermentation </a:t>
            </a:r>
          </a:p>
          <a:p>
            <a:r>
              <a:rPr lang="en-US" dirty="0"/>
              <a:t>pasteurization</a:t>
            </a:r>
          </a:p>
        </p:txBody>
      </p:sp>
      <p:sp>
        <p:nvSpPr>
          <p:cNvPr id="7" name="TextBox 6"/>
          <p:cNvSpPr txBox="1"/>
          <p:nvPr/>
        </p:nvSpPr>
        <p:spPr>
          <a:xfrm>
            <a:off x="1143000" y="0"/>
            <a:ext cx="8686800" cy="1323439"/>
          </a:xfrm>
          <a:prstGeom prst="rect">
            <a:avLst/>
          </a:prstGeom>
          <a:noFill/>
        </p:spPr>
        <p:txBody>
          <a:bodyPr wrap="square" rtlCol="0">
            <a:spAutoFit/>
          </a:bodyPr>
          <a:lstStyle/>
          <a:p>
            <a:r>
              <a:rPr lang="en-US" sz="4000" dirty="0"/>
              <a:t>Louis Pasteur: Germ Theory of Diseases (1861) </a:t>
            </a:r>
          </a:p>
        </p:txBody>
      </p:sp>
      <p:sp>
        <p:nvSpPr>
          <p:cNvPr id="9" name="Rectangle 8"/>
          <p:cNvSpPr/>
          <p:nvPr/>
        </p:nvSpPr>
        <p:spPr>
          <a:xfrm>
            <a:off x="228600" y="1600200"/>
            <a:ext cx="4854514" cy="461665"/>
          </a:xfrm>
          <a:prstGeom prst="rect">
            <a:avLst/>
          </a:prstGeom>
        </p:spPr>
        <p:txBody>
          <a:bodyPr wrap="none">
            <a:spAutoFit/>
          </a:bodyPr>
          <a:lstStyle/>
          <a:p>
            <a:r>
              <a:rPr lang="en-US" sz="2400" dirty="0"/>
              <a:t>French chemist and microbiologist </a:t>
            </a:r>
          </a:p>
        </p:txBody>
      </p:sp>
    </p:spTree>
    <p:extLst>
      <p:ext uri="{BB962C8B-B14F-4D97-AF65-F5344CB8AC3E}">
        <p14:creationId xmlns:p14="http://schemas.microsoft.com/office/powerpoint/2010/main" val="2951274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Germ </a:t>
            </a:r>
            <a:r>
              <a:rPr lang="en-US" dirty="0" err="1"/>
              <a:t>Plasm</a:t>
            </a:r>
            <a:r>
              <a:rPr lang="en-US" dirty="0"/>
              <a:t> Theory:</a:t>
            </a:r>
          </a:p>
        </p:txBody>
      </p:sp>
      <p:pic>
        <p:nvPicPr>
          <p:cNvPr id="4" name="Content Placeholder 3" descr="220px-August_Weismann.jpg"/>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l="14706" t="3872" r="28" b="41208"/>
          <a:stretch/>
        </p:blipFill>
        <p:spPr>
          <a:xfrm>
            <a:off x="4953000" y="1524000"/>
            <a:ext cx="3692615" cy="3243301"/>
          </a:xfrm>
        </p:spPr>
      </p:pic>
      <p:sp>
        <p:nvSpPr>
          <p:cNvPr id="5" name="Rectangle 4"/>
          <p:cNvSpPr/>
          <p:nvPr/>
        </p:nvSpPr>
        <p:spPr>
          <a:xfrm>
            <a:off x="5410200" y="4953000"/>
            <a:ext cx="2689458" cy="461665"/>
          </a:xfrm>
          <a:prstGeom prst="rect">
            <a:avLst/>
          </a:prstGeom>
        </p:spPr>
        <p:txBody>
          <a:bodyPr wrap="none">
            <a:spAutoFit/>
          </a:bodyPr>
          <a:lstStyle/>
          <a:p>
            <a:r>
              <a:rPr lang="en-US" sz="2400" dirty="0"/>
              <a:t>August Weismann</a:t>
            </a:r>
          </a:p>
        </p:txBody>
      </p:sp>
      <p:sp>
        <p:nvSpPr>
          <p:cNvPr id="6" name="Rectangle 5"/>
          <p:cNvSpPr/>
          <p:nvPr/>
        </p:nvSpPr>
        <p:spPr>
          <a:xfrm>
            <a:off x="5833276" y="5334000"/>
            <a:ext cx="1710524" cy="400110"/>
          </a:xfrm>
          <a:prstGeom prst="rect">
            <a:avLst/>
          </a:prstGeom>
        </p:spPr>
        <p:txBody>
          <a:bodyPr wrap="none">
            <a:spAutoFit/>
          </a:bodyPr>
          <a:lstStyle/>
          <a:p>
            <a:r>
              <a:rPr lang="en-US" sz="2000" dirty="0"/>
              <a:t>(1834 –1914)</a:t>
            </a:r>
          </a:p>
        </p:txBody>
      </p:sp>
      <p:sp>
        <p:nvSpPr>
          <p:cNvPr id="7" name="Rectangle 6"/>
          <p:cNvSpPr/>
          <p:nvPr/>
        </p:nvSpPr>
        <p:spPr>
          <a:xfrm>
            <a:off x="152400" y="1828800"/>
            <a:ext cx="4572000" cy="3108544"/>
          </a:xfrm>
          <a:prstGeom prst="rect">
            <a:avLst/>
          </a:prstGeom>
        </p:spPr>
        <p:txBody>
          <a:bodyPr>
            <a:spAutoFit/>
          </a:bodyPr>
          <a:lstStyle/>
          <a:p>
            <a:r>
              <a:rPr lang="en-US" sz="2800" dirty="0"/>
              <a:t>inheritance only takes place by means of the germ cells—the gametes such as egg cells and sperm cells. Other cells of the body—somatic cells—do not function as agents of heredity. </a:t>
            </a:r>
          </a:p>
        </p:txBody>
      </p:sp>
    </p:spTree>
    <p:extLst>
      <p:ext uri="{BB962C8B-B14F-4D97-AF65-F5344CB8AC3E}">
        <p14:creationId xmlns:p14="http://schemas.microsoft.com/office/powerpoint/2010/main" val="26921023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81000"/>
            <a:ext cx="8229600" cy="4525963"/>
          </a:xfrm>
        </p:spPr>
        <p:txBody>
          <a:bodyPr/>
          <a:lstStyle/>
          <a:p>
            <a:r>
              <a:rPr lang="en-US" dirty="0"/>
              <a:t>Discovery of Mitosis (1875) and Meiosis (1886)</a:t>
            </a:r>
          </a:p>
          <a:p>
            <a:r>
              <a:rPr lang="en-US" dirty="0"/>
              <a:t>1892- </a:t>
            </a:r>
            <a:r>
              <a:rPr lang="en-US" dirty="0">
                <a:solidFill>
                  <a:srgbClr val="1F497D"/>
                </a:solidFill>
              </a:rPr>
              <a:t>Weismann</a:t>
            </a:r>
            <a:r>
              <a:rPr lang="en-US" dirty="0"/>
              <a:t> : Theory of germ plasm (German biologist)</a:t>
            </a:r>
          </a:p>
          <a:p>
            <a:endParaRPr lang="en-US" dirty="0"/>
          </a:p>
          <a:p>
            <a:r>
              <a:rPr lang="en-US" dirty="0"/>
              <a:t>1944 – (</a:t>
            </a:r>
            <a:r>
              <a:rPr lang="en-US" dirty="0">
                <a:solidFill>
                  <a:srgbClr val="1F497D"/>
                </a:solidFill>
              </a:rPr>
              <a:t>Oswald Avery, McCarty &amp; Macleod) </a:t>
            </a:r>
            <a:r>
              <a:rPr lang="en-US" dirty="0"/>
              <a:t>: proves that DNA is the genetic material of the chromosome</a:t>
            </a:r>
          </a:p>
          <a:p>
            <a:endParaRPr lang="en-US" dirty="0"/>
          </a:p>
          <a:p>
            <a:r>
              <a:rPr lang="en-US" dirty="0"/>
              <a:t>1953 – </a:t>
            </a:r>
            <a:r>
              <a:rPr lang="en-US" dirty="0">
                <a:solidFill>
                  <a:srgbClr val="1F497D"/>
                </a:solidFill>
              </a:rPr>
              <a:t>Crick and Watson</a:t>
            </a:r>
            <a:r>
              <a:rPr lang="en-US" dirty="0"/>
              <a:t>: helical structure of DNA, basis for molecular biology</a:t>
            </a:r>
          </a:p>
          <a:p>
            <a:endParaRPr lang="en-US" dirty="0"/>
          </a:p>
        </p:txBody>
      </p:sp>
    </p:spTree>
    <p:extLst>
      <p:ext uri="{BB962C8B-B14F-4D97-AF65-F5344CB8AC3E}">
        <p14:creationId xmlns:p14="http://schemas.microsoft.com/office/powerpoint/2010/main" val="35613946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 </a:t>
            </a:r>
            <a:r>
              <a:rPr lang="en-US" dirty="0" err="1"/>
              <a:t>Mendelian</a:t>
            </a:r>
            <a:r>
              <a:rPr lang="en-US" dirty="0"/>
              <a:t> Era</a:t>
            </a:r>
          </a:p>
        </p:txBody>
      </p:sp>
      <p:sp>
        <p:nvSpPr>
          <p:cNvPr id="3" name="Content Placeholder 2"/>
          <p:cNvSpPr>
            <a:spLocks noGrp="1"/>
          </p:cNvSpPr>
          <p:nvPr>
            <p:ph idx="1"/>
          </p:nvPr>
        </p:nvSpPr>
        <p:spPr/>
        <p:txBody>
          <a:bodyPr/>
          <a:lstStyle/>
          <a:p>
            <a:r>
              <a:rPr lang="en-US" dirty="0"/>
              <a:t>Theories</a:t>
            </a:r>
          </a:p>
          <a:p>
            <a:pPr marL="0" indent="0">
              <a:buNone/>
            </a:pPr>
            <a:r>
              <a:rPr lang="en-US" dirty="0"/>
              <a:t>	1. </a:t>
            </a:r>
            <a:r>
              <a:rPr lang="en-US" dirty="0" err="1"/>
              <a:t>Vapour</a:t>
            </a:r>
            <a:r>
              <a:rPr lang="en-US" dirty="0"/>
              <a:t> Fluid Theories</a:t>
            </a:r>
          </a:p>
          <a:p>
            <a:pPr marL="0" indent="0">
              <a:buNone/>
            </a:pPr>
            <a:endParaRPr lang="en-US" dirty="0"/>
          </a:p>
          <a:p>
            <a:pPr marL="0" indent="0">
              <a:buNone/>
            </a:pPr>
            <a:r>
              <a:rPr lang="en-US" dirty="0"/>
              <a:t>	2. Preformation Theories</a:t>
            </a:r>
          </a:p>
          <a:p>
            <a:pPr marL="0" indent="0">
              <a:buNone/>
            </a:pPr>
            <a:endParaRPr lang="en-US" dirty="0"/>
          </a:p>
          <a:p>
            <a:pPr marL="0" indent="0">
              <a:buNone/>
            </a:pPr>
            <a:r>
              <a:rPr lang="en-US" dirty="0"/>
              <a:t>	3. Particulate Theories</a:t>
            </a:r>
          </a:p>
          <a:p>
            <a:endParaRPr lang="en-US" dirty="0"/>
          </a:p>
        </p:txBody>
      </p:sp>
    </p:spTree>
    <p:extLst>
      <p:ext uri="{BB962C8B-B14F-4D97-AF65-F5344CB8AC3E}">
        <p14:creationId xmlns:p14="http://schemas.microsoft.com/office/powerpoint/2010/main" val="30320762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b="1" dirty="0">
                <a:ln w="1905"/>
                <a:solidFill>
                  <a:srgbClr val="000000"/>
                </a:solidFill>
                <a:effectLst>
                  <a:innerShdw blurRad="69850" dist="43180" dir="5400000">
                    <a:srgbClr val="000000">
                      <a:alpha val="65000"/>
                    </a:srgbClr>
                  </a:innerShdw>
                </a:effectLst>
                <a:latin typeface="AngsanaUPC" pitchFamily="18" charset="-34"/>
                <a:cs typeface="AngsanaUPC" pitchFamily="18" charset="-34"/>
              </a:rPr>
              <a:t>VAPOUR AND FLUID THEORIES</a:t>
            </a:r>
            <a:endParaRPr lang="en-US" b="1" dirty="0">
              <a:ln w="1905"/>
              <a:solidFill>
                <a:srgbClr val="000000"/>
              </a:solidFill>
              <a:effectLst>
                <a:innerShdw blurRad="69850" dist="43180" dir="5400000">
                  <a:srgbClr val="000000">
                    <a:alpha val="65000"/>
                  </a:srgbClr>
                </a:innerShdw>
              </a:effectLst>
              <a:latin typeface="AngsanaUPC" pitchFamily="18" charset="-34"/>
              <a:cs typeface="AngsanaUPC" pitchFamily="18" charset="-34"/>
            </a:endParaRPr>
          </a:p>
        </p:txBody>
      </p:sp>
      <p:sp>
        <p:nvSpPr>
          <p:cNvPr id="3" name="Content Placeholder 2"/>
          <p:cNvSpPr>
            <a:spLocks noGrp="1"/>
          </p:cNvSpPr>
          <p:nvPr>
            <p:ph sz="half" idx="1"/>
          </p:nvPr>
        </p:nvSpPr>
        <p:spPr>
          <a:xfrm>
            <a:off x="457200" y="1828800"/>
            <a:ext cx="4038600" cy="4525963"/>
          </a:xfrm>
        </p:spPr>
        <p:txBody>
          <a:bodyPr/>
          <a:lstStyle/>
          <a:p>
            <a:r>
              <a:rPr lang="en-US" b="1" u="sng" dirty="0">
                <a:solidFill>
                  <a:srgbClr val="002060"/>
                </a:solidFill>
                <a:latin typeface="Arial Narrow" pitchFamily="34" charset="0"/>
                <a:cs typeface="Arabic Typesetting" pitchFamily="66" charset="-78"/>
              </a:rPr>
              <a:t>PYTHAGORAS(500BC)</a:t>
            </a:r>
            <a:r>
              <a:rPr lang="en-US" dirty="0"/>
              <a:t> </a:t>
            </a:r>
          </a:p>
          <a:p>
            <a:pPr>
              <a:buNone/>
            </a:pPr>
            <a:r>
              <a:rPr lang="en-US" dirty="0">
                <a:solidFill>
                  <a:srgbClr val="C00000"/>
                </a:solidFill>
                <a:latin typeface="Andalus" pitchFamily="18" charset="-78"/>
                <a:cs typeface="Andalus" pitchFamily="18" charset="-78"/>
              </a:rPr>
              <a:t>    proposed that every organ of animal body gives out some type of </a:t>
            </a:r>
            <a:r>
              <a:rPr lang="en-US" dirty="0" err="1">
                <a:solidFill>
                  <a:srgbClr val="C00000"/>
                </a:solidFill>
                <a:latin typeface="Andalus" pitchFamily="18" charset="-78"/>
                <a:cs typeface="Andalus" pitchFamily="18" charset="-78"/>
              </a:rPr>
              <a:t>vapours</a:t>
            </a:r>
            <a:r>
              <a:rPr lang="en-US" dirty="0">
                <a:solidFill>
                  <a:srgbClr val="C00000"/>
                </a:solidFill>
                <a:latin typeface="Andalus" pitchFamily="18" charset="-78"/>
                <a:cs typeface="Andalus" pitchFamily="18" charset="-78"/>
              </a:rPr>
              <a:t> . These </a:t>
            </a:r>
            <a:r>
              <a:rPr lang="en-US" dirty="0" err="1">
                <a:solidFill>
                  <a:srgbClr val="C00000"/>
                </a:solidFill>
                <a:latin typeface="Andalus" pitchFamily="18" charset="-78"/>
                <a:cs typeface="Andalus" pitchFamily="18" charset="-78"/>
              </a:rPr>
              <a:t>vapours</a:t>
            </a:r>
            <a:r>
              <a:rPr lang="en-US" dirty="0">
                <a:solidFill>
                  <a:srgbClr val="C00000"/>
                </a:solidFill>
                <a:latin typeface="Andalus" pitchFamily="18" charset="-78"/>
                <a:cs typeface="Andalus" pitchFamily="18" charset="-78"/>
              </a:rPr>
              <a:t> unite and form a new individual.</a:t>
            </a:r>
          </a:p>
        </p:txBody>
      </p:sp>
      <p:pic>
        <p:nvPicPr>
          <p:cNvPr id="6" name="Content Placeholder 5" descr="pythagoras.jpg"/>
          <p:cNvPicPr>
            <a:picLocks noGrp="1" noChangeAspect="1"/>
          </p:cNvPicPr>
          <p:nvPr>
            <p:ph sz="half" idx="2"/>
          </p:nvPr>
        </p:nvPicPr>
        <p:blipFill>
          <a:blip r:embed="rId2" cstate="print"/>
          <a:stretch>
            <a:fillRect/>
          </a:stretch>
        </p:blipFill>
        <p:spPr>
          <a:xfrm>
            <a:off x="5125618" y="1926596"/>
            <a:ext cx="3180182" cy="4017004"/>
          </a:xfrm>
          <a:ln>
            <a:solidFill>
              <a:schemeClr val="tx1"/>
            </a:solidFill>
          </a:ln>
        </p:spPr>
      </p:pic>
    </p:spTree>
    <p:extLst>
      <p:ext uri="{BB962C8B-B14F-4D97-AF65-F5344CB8AC3E}">
        <p14:creationId xmlns:p14="http://schemas.microsoft.com/office/powerpoint/2010/main" val="1381499003"/>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Title 1"/>
          <p:cNvSpPr>
            <a:spLocks noGrp="1"/>
          </p:cNvSpPr>
          <p:nvPr>
            <p:ph type="title"/>
          </p:nvPr>
        </p:nvSpPr>
        <p:spPr>
          <a:xfrm>
            <a:off x="457200" y="0"/>
            <a:ext cx="8229600" cy="1143000"/>
          </a:xfrm>
        </p:spPr>
        <p:txBody>
          <a:bodyPr/>
          <a:lstStyle/>
          <a:p>
            <a:r>
              <a:rPr lang="en-US" dirty="0">
                <a:latin typeface="Arial" charset="0"/>
                <a:cs typeface="Arial" charset="0"/>
              </a:rPr>
              <a:t>Preformation Theory</a:t>
            </a:r>
          </a:p>
        </p:txBody>
      </p:sp>
      <p:sp>
        <p:nvSpPr>
          <p:cNvPr id="7" name="TextBox 6"/>
          <p:cNvSpPr txBox="1">
            <a:spLocks noChangeArrowheads="1"/>
          </p:cNvSpPr>
          <p:nvPr/>
        </p:nvSpPr>
        <p:spPr bwMode="auto">
          <a:xfrm>
            <a:off x="304800" y="1219200"/>
            <a:ext cx="4416425" cy="369888"/>
          </a:xfrm>
          <a:prstGeom prst="rect">
            <a:avLst/>
          </a:prstGeom>
          <a:noFill/>
          <a:ln w="19050">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dirty="0"/>
              <a:t>Preformation (Marcello </a:t>
            </a:r>
            <a:r>
              <a:rPr lang="en-US" sz="1800" b="1" dirty="0" err="1"/>
              <a:t>Malphigi</a:t>
            </a:r>
            <a:r>
              <a:rPr lang="en-US" sz="1800" b="1" dirty="0"/>
              <a:t>, 1672)</a:t>
            </a:r>
          </a:p>
        </p:txBody>
      </p:sp>
      <p:grpSp>
        <p:nvGrpSpPr>
          <p:cNvPr id="10" name="Group 10"/>
          <p:cNvGrpSpPr>
            <a:grpSpLocks/>
          </p:cNvGrpSpPr>
          <p:nvPr/>
        </p:nvGrpSpPr>
        <p:grpSpPr bwMode="auto">
          <a:xfrm>
            <a:off x="1447800" y="1676400"/>
            <a:ext cx="2438400" cy="4675188"/>
            <a:chOff x="5791200" y="1447800"/>
            <a:chExt cx="2438400" cy="4675406"/>
          </a:xfrm>
        </p:grpSpPr>
        <p:pic>
          <p:nvPicPr>
            <p:cNvPr id="20486" name="Picture 3" descr="preformed infant.jp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24600" y="1447800"/>
              <a:ext cx="1143000" cy="3957638"/>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pic>
        <p:sp>
          <p:nvSpPr>
            <p:cNvPr id="20487" name="Rectangle 4"/>
            <p:cNvSpPr>
              <a:spLocks noChangeArrowheads="1"/>
            </p:cNvSpPr>
            <p:nvPr/>
          </p:nvSpPr>
          <p:spPr bwMode="auto">
            <a:xfrm>
              <a:off x="5791200" y="5476875"/>
              <a:ext cx="2438400" cy="646331"/>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a:spAutoFit/>
            </a:bodyPr>
            <a:lstStyle/>
            <a:p>
              <a:r>
                <a:rPr lang="en-US" b="1"/>
                <a:t>Preformed human in 	sperm</a:t>
              </a:r>
            </a:p>
          </p:txBody>
        </p:sp>
        <p:sp>
          <p:nvSpPr>
            <p:cNvPr id="20488" name="TextBox 8"/>
            <p:cNvSpPr txBox="1">
              <a:spLocks noChangeArrowheads="1"/>
            </p:cNvSpPr>
            <p:nvPr/>
          </p:nvSpPr>
          <p:spPr bwMode="auto">
            <a:xfrm>
              <a:off x="6324600" y="5181600"/>
              <a:ext cx="1905000"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a:t>Ref- wikipedia</a:t>
              </a:r>
            </a:p>
          </p:txBody>
        </p:sp>
      </p:grpSp>
      <p:pic>
        <p:nvPicPr>
          <p:cNvPr id="3" name="Picture 2" descr="malpighi.jp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38800" y="1676400"/>
            <a:ext cx="2540000" cy="4013200"/>
          </a:xfrm>
          <a:prstGeom prst="rect">
            <a:avLst/>
          </a:prstGeom>
        </p:spPr>
      </p:pic>
    </p:spTree>
    <p:extLst>
      <p:ext uri="{BB962C8B-B14F-4D97-AF65-F5344CB8AC3E}">
        <p14:creationId xmlns:p14="http://schemas.microsoft.com/office/powerpoint/2010/main" val="134634369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28600" y="381000"/>
            <a:ext cx="8229600" cy="4525963"/>
          </a:xfrm>
        </p:spPr>
        <p:txBody>
          <a:bodyPr/>
          <a:lstStyle/>
          <a:p>
            <a:pPr marL="0" indent="0">
              <a:buNone/>
            </a:pPr>
            <a:r>
              <a:rPr lang="en-US" sz="4000" b="1" dirty="0">
                <a:solidFill>
                  <a:srgbClr val="000000"/>
                </a:solidFill>
                <a:latin typeface="Arial Narrow" pitchFamily="34" charset="0"/>
              </a:rPr>
              <a:t>		</a:t>
            </a:r>
            <a:r>
              <a:rPr lang="en-US" sz="4000" b="1" u="sng" dirty="0">
                <a:solidFill>
                  <a:srgbClr val="000000"/>
                </a:solidFill>
                <a:latin typeface="Arial Narrow" pitchFamily="34" charset="0"/>
              </a:rPr>
              <a:t>PARTICULATE THEORIES</a:t>
            </a:r>
          </a:p>
          <a:p>
            <a:endParaRPr lang="en-US" dirty="0">
              <a:solidFill>
                <a:srgbClr val="000000"/>
              </a:solidFill>
              <a:latin typeface="Arial Narrow" pitchFamily="34" charset="0"/>
            </a:endParaRPr>
          </a:p>
          <a:p>
            <a:pPr>
              <a:buNone/>
            </a:pPr>
            <a:r>
              <a:rPr lang="en-US" b="1" dirty="0">
                <a:solidFill>
                  <a:srgbClr val="000000"/>
                </a:solidFill>
                <a:latin typeface="Andalus" pitchFamily="18" charset="-78"/>
                <a:cs typeface="Andalus" pitchFamily="18" charset="-78"/>
              </a:rPr>
              <a:t> 1) Inheritance of acquired characters</a:t>
            </a:r>
          </a:p>
          <a:p>
            <a:pPr>
              <a:buNone/>
            </a:pPr>
            <a:r>
              <a:rPr lang="en-US" b="1" dirty="0">
                <a:solidFill>
                  <a:srgbClr val="000000"/>
                </a:solidFill>
                <a:latin typeface="Andalus" pitchFamily="18" charset="-78"/>
                <a:cs typeface="Andalus" pitchFamily="18" charset="-78"/>
              </a:rPr>
              <a:t>	(</a:t>
            </a:r>
            <a:r>
              <a:rPr lang="en-US" b="1" dirty="0" err="1">
                <a:solidFill>
                  <a:srgbClr val="000000"/>
                </a:solidFill>
                <a:latin typeface="Andalus" pitchFamily="18" charset="-78"/>
                <a:cs typeface="Andalus" pitchFamily="18" charset="-78"/>
              </a:rPr>
              <a:t>Lamarkism</a:t>
            </a:r>
            <a:r>
              <a:rPr lang="en-US" b="1" dirty="0">
                <a:solidFill>
                  <a:srgbClr val="000000"/>
                </a:solidFill>
                <a:latin typeface="Andalus" pitchFamily="18" charset="-78"/>
                <a:cs typeface="Andalus" pitchFamily="18" charset="-78"/>
              </a:rPr>
              <a:t>)</a:t>
            </a:r>
          </a:p>
          <a:p>
            <a:pPr>
              <a:buNone/>
            </a:pPr>
            <a:endParaRPr lang="en-US" b="1" dirty="0">
              <a:solidFill>
                <a:srgbClr val="000000"/>
              </a:solidFill>
              <a:latin typeface="Andalus" pitchFamily="18" charset="-78"/>
              <a:cs typeface="Andalus" pitchFamily="18" charset="-78"/>
            </a:endParaRPr>
          </a:p>
          <a:p>
            <a:pPr>
              <a:buNone/>
            </a:pPr>
            <a:r>
              <a:rPr lang="en-US" b="1" dirty="0">
                <a:solidFill>
                  <a:srgbClr val="000000"/>
                </a:solidFill>
                <a:latin typeface="Andalus" pitchFamily="18" charset="-78"/>
                <a:cs typeface="Andalus" pitchFamily="18" charset="-78"/>
              </a:rPr>
              <a:t> 2)Theory of Pangenesis,</a:t>
            </a:r>
          </a:p>
          <a:p>
            <a:pPr>
              <a:buNone/>
            </a:pPr>
            <a:endParaRPr lang="en-US" b="1" dirty="0">
              <a:solidFill>
                <a:srgbClr val="000000"/>
              </a:solidFill>
              <a:latin typeface="Andalus" pitchFamily="18" charset="-78"/>
              <a:cs typeface="Andalus" pitchFamily="18" charset="-78"/>
            </a:endParaRPr>
          </a:p>
          <a:p>
            <a:pPr>
              <a:buNone/>
            </a:pPr>
            <a:r>
              <a:rPr lang="en-US" b="1" dirty="0">
                <a:solidFill>
                  <a:srgbClr val="000000"/>
                </a:solidFill>
                <a:latin typeface="Andalus" pitchFamily="18" charset="-78"/>
                <a:cs typeface="Andalus" pitchFamily="18" charset="-78"/>
              </a:rPr>
              <a:t> 3) Blending inheritance</a:t>
            </a:r>
          </a:p>
          <a:p>
            <a:pPr>
              <a:buNone/>
            </a:pPr>
            <a:endParaRPr lang="en-US" b="1" dirty="0">
              <a:solidFill>
                <a:srgbClr val="000000"/>
              </a:solidFill>
              <a:latin typeface="Andalus" pitchFamily="18" charset="-78"/>
              <a:cs typeface="Andalus" pitchFamily="18" charset="-78"/>
            </a:endParaRPr>
          </a:p>
          <a:p>
            <a:pPr>
              <a:buNone/>
            </a:pPr>
            <a:r>
              <a:rPr lang="en-US" b="1" dirty="0">
                <a:solidFill>
                  <a:srgbClr val="000000"/>
                </a:solidFill>
                <a:latin typeface="Andalus" pitchFamily="18" charset="-78"/>
                <a:cs typeface="Andalus" pitchFamily="18" charset="-78"/>
              </a:rPr>
              <a:t>4) Laws of inheritance ( Mendel)</a:t>
            </a:r>
          </a:p>
        </p:txBody>
      </p:sp>
    </p:spTree>
    <p:extLst>
      <p:ext uri="{BB962C8B-B14F-4D97-AF65-F5344CB8AC3E}">
        <p14:creationId xmlns:p14="http://schemas.microsoft.com/office/powerpoint/2010/main" val="3952642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box(in)">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5" fill="hold"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blinds(vertical)">
                                      <p:cBhvr>
                                        <p:cTn id="12" dur="500"/>
                                        <p:tgtEl>
                                          <p:spTgt spid="2">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5" fill="hold" nodeType="click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animEffect transition="in" filter="blinds(vertical)">
                                      <p:cBhvr>
                                        <p:cTn id="17" dur="500"/>
                                        <p:tgtEl>
                                          <p:spTgt spid="2">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7" presetClass="entr" presetSubtype="8" fill="hold" nodeType="clickEffect">
                                  <p:stCondLst>
                                    <p:cond delay="0"/>
                                  </p:stCondLst>
                                  <p:childTnLst>
                                    <p:set>
                                      <p:cBhvr>
                                        <p:cTn id="21" dur="1" fill="hold">
                                          <p:stCondLst>
                                            <p:cond delay="0"/>
                                          </p:stCondLst>
                                        </p:cTn>
                                        <p:tgtEl>
                                          <p:spTgt spid="2">
                                            <p:txEl>
                                              <p:pRg st="5" end="5"/>
                                            </p:txEl>
                                          </p:spTgt>
                                        </p:tgtEl>
                                        <p:attrNameLst>
                                          <p:attrName>style.visibility</p:attrName>
                                        </p:attrNameLst>
                                      </p:cBhvr>
                                      <p:to>
                                        <p:strVal val="visible"/>
                                      </p:to>
                                    </p:set>
                                    <p:anim calcmode="lin" valueType="num">
                                      <p:cBhvr additive="base">
                                        <p:cTn id="22" dur="500" fill="hold"/>
                                        <p:tgtEl>
                                          <p:spTgt spid="2">
                                            <p:txEl>
                                              <p:pRg st="5" end="5"/>
                                            </p:txEl>
                                          </p:spTgt>
                                        </p:tgtEl>
                                        <p:attrNameLst>
                                          <p:attrName>ppt_x</p:attrName>
                                        </p:attrNameLst>
                                      </p:cBhvr>
                                      <p:tavLst>
                                        <p:tav tm="0">
                                          <p:val>
                                            <p:strVal val="0-#ppt_w/2"/>
                                          </p:val>
                                        </p:tav>
                                        <p:tav tm="100000">
                                          <p:val>
                                            <p:strVal val="#ppt_x"/>
                                          </p:val>
                                        </p:tav>
                                      </p:tavLst>
                                    </p:anim>
                                    <p:anim calcmode="lin" valueType="num">
                                      <p:cBhvr additive="base">
                                        <p:cTn id="23" dur="500" fill="hold"/>
                                        <p:tgtEl>
                                          <p:spTgt spid="2">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7" presetClass="entr" presetSubtype="2" fill="hold" nodeType="clickEffect">
                                  <p:stCondLst>
                                    <p:cond delay="0"/>
                                  </p:stCondLst>
                                  <p:childTnLst>
                                    <p:set>
                                      <p:cBhvr>
                                        <p:cTn id="27" dur="1" fill="hold">
                                          <p:stCondLst>
                                            <p:cond delay="0"/>
                                          </p:stCondLst>
                                        </p:cTn>
                                        <p:tgtEl>
                                          <p:spTgt spid="2">
                                            <p:txEl>
                                              <p:pRg st="7" end="7"/>
                                            </p:txEl>
                                          </p:spTgt>
                                        </p:tgtEl>
                                        <p:attrNameLst>
                                          <p:attrName>style.visibility</p:attrName>
                                        </p:attrNameLst>
                                      </p:cBhvr>
                                      <p:to>
                                        <p:strVal val="visible"/>
                                      </p:to>
                                    </p:set>
                                    <p:anim calcmode="lin" valueType="num">
                                      <p:cBhvr additive="base">
                                        <p:cTn id="28" dur="500" fill="hold"/>
                                        <p:tgtEl>
                                          <p:spTgt spid="2">
                                            <p:txEl>
                                              <p:pRg st="7" end="7"/>
                                            </p:txEl>
                                          </p:spTgt>
                                        </p:tgtEl>
                                        <p:attrNameLst>
                                          <p:attrName>ppt_x</p:attrName>
                                        </p:attrNameLst>
                                      </p:cBhvr>
                                      <p:tavLst>
                                        <p:tav tm="0">
                                          <p:val>
                                            <p:strVal val="1+#ppt_w/2"/>
                                          </p:val>
                                        </p:tav>
                                        <p:tav tm="100000">
                                          <p:val>
                                            <p:strVal val="#ppt_x"/>
                                          </p:val>
                                        </p:tav>
                                      </p:tavLst>
                                    </p:anim>
                                    <p:anim calcmode="lin" valueType="num">
                                      <p:cBhvr additive="base">
                                        <p:cTn id="29" dur="500" fill="hold"/>
                                        <p:tgtEl>
                                          <p:spTgt spid="2">
                                            <p:txEl>
                                              <p:pRg st="7" end="7"/>
                                            </p:txEl>
                                          </p:spTgt>
                                        </p:tgtEl>
                                        <p:attrNameLst>
                                          <p:attrName>ppt_y</p:attrName>
                                        </p:attrNameLst>
                                      </p:cBhvr>
                                      <p:tavLst>
                                        <p:tav tm="0">
                                          <p:val>
                                            <p:strVal val="#ppt_y"/>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7" presetClass="entr" presetSubtype="2" fill="hold" nodeType="clickEffect">
                                  <p:stCondLst>
                                    <p:cond delay="0"/>
                                  </p:stCondLst>
                                  <p:childTnLst>
                                    <p:set>
                                      <p:cBhvr>
                                        <p:cTn id="33" dur="1" fill="hold">
                                          <p:stCondLst>
                                            <p:cond delay="0"/>
                                          </p:stCondLst>
                                        </p:cTn>
                                        <p:tgtEl>
                                          <p:spTgt spid="2">
                                            <p:txEl>
                                              <p:pRg st="9" end="9"/>
                                            </p:txEl>
                                          </p:spTgt>
                                        </p:tgtEl>
                                        <p:attrNameLst>
                                          <p:attrName>style.visibility</p:attrName>
                                        </p:attrNameLst>
                                      </p:cBhvr>
                                      <p:to>
                                        <p:strVal val="visible"/>
                                      </p:to>
                                    </p:set>
                                    <p:anim calcmode="lin" valueType="num">
                                      <p:cBhvr additive="base">
                                        <p:cTn id="34" dur="500" fill="hold"/>
                                        <p:tgtEl>
                                          <p:spTgt spid="2">
                                            <p:txEl>
                                              <p:pRg st="9" end="9"/>
                                            </p:txEl>
                                          </p:spTgt>
                                        </p:tgtEl>
                                        <p:attrNameLst>
                                          <p:attrName>ppt_x</p:attrName>
                                        </p:attrNameLst>
                                      </p:cBhvr>
                                      <p:tavLst>
                                        <p:tav tm="0">
                                          <p:val>
                                            <p:strVal val="1+#ppt_w/2"/>
                                          </p:val>
                                        </p:tav>
                                        <p:tav tm="100000">
                                          <p:val>
                                            <p:strVal val="#ppt_x"/>
                                          </p:val>
                                        </p:tav>
                                      </p:tavLst>
                                    </p:anim>
                                    <p:anim calcmode="lin" valueType="num">
                                      <p:cBhvr additive="base">
                                        <p:cTn id="35" dur="500" fill="hold"/>
                                        <p:tgtEl>
                                          <p:spTgt spid="2">
                                            <p:txEl>
                                              <p:pRg st="9" end="9"/>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b="1" dirty="0">
                <a:latin typeface="AngsanaUPC" pitchFamily="18" charset="-34"/>
                <a:cs typeface="AngsanaUPC" pitchFamily="18" charset="-34"/>
              </a:rPr>
              <a:t>INHERIT</a:t>
            </a:r>
            <a:r>
              <a:rPr lang="en-US" b="1" dirty="0">
                <a:latin typeface="AngsanaUPC" pitchFamily="18" charset="-34"/>
                <a:cs typeface="AngsanaUPC" pitchFamily="18" charset="-34"/>
              </a:rPr>
              <a:t>A</a:t>
            </a:r>
            <a:r>
              <a:rPr b="1" dirty="0">
                <a:latin typeface="AngsanaUPC" pitchFamily="18" charset="-34"/>
                <a:cs typeface="AngsanaUPC" pitchFamily="18" charset="-34"/>
              </a:rPr>
              <a:t>NCE OF ACQUIRED CHARACTERS</a:t>
            </a:r>
            <a:endParaRPr lang="en-US" b="1" dirty="0">
              <a:latin typeface="AngsanaUPC" pitchFamily="18" charset="-34"/>
              <a:cs typeface="AngsanaUPC" pitchFamily="18" charset="-34"/>
            </a:endParaRPr>
          </a:p>
        </p:txBody>
      </p:sp>
      <p:sp>
        <p:nvSpPr>
          <p:cNvPr id="3" name="Content Placeholder 2"/>
          <p:cNvSpPr>
            <a:spLocks noGrp="1"/>
          </p:cNvSpPr>
          <p:nvPr>
            <p:ph sz="half" idx="1"/>
          </p:nvPr>
        </p:nvSpPr>
        <p:spPr/>
        <p:txBody>
          <a:bodyPr>
            <a:normAutofit lnSpcReduction="10000"/>
          </a:bodyPr>
          <a:lstStyle/>
          <a:p>
            <a:r>
              <a:rPr lang="en-US" b="1" u="sng" dirty="0">
                <a:solidFill>
                  <a:srgbClr val="000000"/>
                </a:solidFill>
                <a:latin typeface="Arial Narrow" pitchFamily="34" charset="0"/>
              </a:rPr>
              <a:t>LAMARCK (1744-1829)</a:t>
            </a:r>
          </a:p>
          <a:p>
            <a:pPr>
              <a:buNone/>
            </a:pPr>
            <a:r>
              <a:rPr lang="en-US" dirty="0">
                <a:solidFill>
                  <a:srgbClr val="000000"/>
                </a:solidFill>
              </a:rPr>
              <a:t>   </a:t>
            </a:r>
            <a:r>
              <a:rPr lang="en-US" dirty="0">
                <a:solidFill>
                  <a:srgbClr val="000000"/>
                </a:solidFill>
                <a:latin typeface="Andalus" pitchFamily="18" charset="-78"/>
                <a:cs typeface="Andalus" pitchFamily="18" charset="-78"/>
              </a:rPr>
              <a:t>in 1809 proposed the phenomenon of </a:t>
            </a:r>
            <a:r>
              <a:rPr lang="en-US" b="1" u="sng" dirty="0">
                <a:solidFill>
                  <a:srgbClr val="000000"/>
                </a:solidFill>
                <a:latin typeface="Andalus" pitchFamily="18" charset="-78"/>
                <a:cs typeface="Andalus" pitchFamily="18" charset="-78"/>
              </a:rPr>
              <a:t>“inheritance of acquired characters” </a:t>
            </a:r>
            <a:r>
              <a:rPr lang="en-US" dirty="0">
                <a:solidFill>
                  <a:srgbClr val="000000"/>
                </a:solidFill>
                <a:latin typeface="Andalus" pitchFamily="18" charset="-78"/>
                <a:cs typeface="Andalus" pitchFamily="18" charset="-78"/>
              </a:rPr>
              <a:t> among living organisms.</a:t>
            </a:r>
          </a:p>
          <a:p>
            <a:pPr>
              <a:buNone/>
            </a:pPr>
            <a:r>
              <a:rPr lang="en-US" dirty="0">
                <a:solidFill>
                  <a:srgbClr val="000000"/>
                </a:solidFill>
                <a:latin typeface="Andalus" pitchFamily="18" charset="-78"/>
                <a:cs typeface="Andalus" pitchFamily="18" charset="-78"/>
              </a:rPr>
              <a:t>   But he failed to provide convincing evidences in support of his concepts. </a:t>
            </a:r>
          </a:p>
        </p:txBody>
      </p:sp>
      <p:pic>
        <p:nvPicPr>
          <p:cNvPr id="5" name="Content Placeholder 4" descr="lamark.jpg"/>
          <p:cNvPicPr>
            <a:picLocks noGrp="1" noChangeAspect="1"/>
          </p:cNvPicPr>
          <p:nvPr>
            <p:ph sz="half" idx="2"/>
          </p:nvPr>
        </p:nvPicPr>
        <p:blipFill>
          <a:blip r:embed="rId3" cstate="print"/>
          <a:stretch>
            <a:fillRect/>
          </a:stretch>
        </p:blipFill>
        <p:spPr>
          <a:xfrm>
            <a:off x="5486401" y="1981201"/>
            <a:ext cx="2285999" cy="3200399"/>
          </a:xfrm>
          <a:ln>
            <a:solidFill>
              <a:srgbClr val="000000"/>
            </a:solidFill>
          </a:ln>
        </p:spPr>
      </p:pic>
    </p:spTree>
    <p:extLst>
      <p:ext uri="{BB962C8B-B14F-4D97-AF65-F5344CB8AC3E}">
        <p14:creationId xmlns:p14="http://schemas.microsoft.com/office/powerpoint/2010/main" val="16696634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85800" y="1337132"/>
            <a:ext cx="4267200" cy="4862869"/>
          </a:xfrm>
          <a:prstGeom prst="rect">
            <a:avLst/>
          </a:prstGeom>
        </p:spPr>
        <p:txBody>
          <a:bodyPr wrap="square">
            <a:spAutoFit/>
          </a:bodyPr>
          <a:lstStyle/>
          <a:p>
            <a:r>
              <a:rPr lang="en-US" sz="2800" b="1" u="sng" dirty="0">
                <a:solidFill>
                  <a:srgbClr val="002060"/>
                </a:solidFill>
                <a:latin typeface="Arial Narrow" pitchFamily="34" charset="0"/>
              </a:rPr>
              <a:t>CHARLES DARWIN (1868)</a:t>
            </a:r>
            <a:r>
              <a:rPr lang="en-US" sz="2800" dirty="0">
                <a:latin typeface="Arial Narrow" pitchFamily="34" charset="0"/>
              </a:rPr>
              <a:t> </a:t>
            </a:r>
          </a:p>
          <a:p>
            <a:pPr>
              <a:buNone/>
            </a:pPr>
            <a:r>
              <a:rPr lang="en-US" sz="2400" dirty="0">
                <a:solidFill>
                  <a:srgbClr val="C00000"/>
                </a:solidFill>
                <a:latin typeface="Andalus" pitchFamily="18" charset="-78"/>
                <a:cs typeface="Andalus" pitchFamily="18" charset="-78"/>
              </a:rPr>
              <a:t>According to it each part of the animal body produces many minute particles known as </a:t>
            </a:r>
            <a:r>
              <a:rPr lang="en-US" sz="2400" dirty="0" err="1">
                <a:solidFill>
                  <a:srgbClr val="C00000"/>
                </a:solidFill>
                <a:latin typeface="Andalus" pitchFamily="18" charset="-78"/>
                <a:cs typeface="Andalus" pitchFamily="18" charset="-78"/>
              </a:rPr>
              <a:t>gemmules</a:t>
            </a:r>
            <a:r>
              <a:rPr lang="en-US" sz="2400" dirty="0">
                <a:solidFill>
                  <a:srgbClr val="C00000"/>
                </a:solidFill>
                <a:latin typeface="Andalus" pitchFamily="18" charset="-78"/>
                <a:cs typeface="Andalus" pitchFamily="18" charset="-78"/>
              </a:rPr>
              <a:t> ,which are first collected in the blood and then concentrated in the reproductive organs.</a:t>
            </a:r>
          </a:p>
          <a:p>
            <a:pPr>
              <a:buNone/>
            </a:pPr>
            <a:r>
              <a:rPr lang="en-US" sz="2400" dirty="0">
                <a:solidFill>
                  <a:srgbClr val="C00000"/>
                </a:solidFill>
                <a:latin typeface="Andalus" pitchFamily="18" charset="-78"/>
                <a:cs typeface="Andalus" pitchFamily="18" charset="-78"/>
              </a:rPr>
              <a:t>When the  animal reproduces into new individual, these gemmules pass on to it and it has blending of both parents.</a:t>
            </a:r>
            <a:endParaRPr lang="en-US" dirty="0"/>
          </a:p>
          <a:p>
            <a:endParaRPr lang="en-US" dirty="0"/>
          </a:p>
        </p:txBody>
      </p:sp>
      <p:pic>
        <p:nvPicPr>
          <p:cNvPr id="3" name="Picture 2" descr="Three quarter length studio photo showing Darwin's characteristic large forehead and bushy eyebrows with deep set eyes, pug nose and mouth set in a determined look. He is bald on top, with dark hair and long side whiskers but no beard or moustache. His jacket is dark, with very wide lapels, and his trousers are a light check pattern. His shirt has an upright wing collar, and his cravat is tucked into his waistcoat which is a light fine checked pattern.">
            <a:hlinkClick r:id="rId2" tooltip="&quot;Charles Darwin, aged 45 in 1854, by then working towards publication of On the Origin of Species&quot;"/>
          </p:cNvPr>
          <p:cNvPicPr/>
          <p:nvPr/>
        </p:nvPicPr>
        <p:blipFill>
          <a:blip r:embed="rId3" cstate="print"/>
          <a:srcRect/>
          <a:stretch>
            <a:fillRect/>
          </a:stretch>
        </p:blipFill>
        <p:spPr bwMode="auto">
          <a:xfrm>
            <a:off x="5181600" y="1447800"/>
            <a:ext cx="3124200" cy="4114800"/>
          </a:xfrm>
          <a:prstGeom prst="rect">
            <a:avLst/>
          </a:prstGeom>
          <a:noFill/>
          <a:ln w="9525">
            <a:noFill/>
            <a:miter lim="800000"/>
            <a:headEnd/>
            <a:tailEnd/>
          </a:ln>
        </p:spPr>
      </p:pic>
      <p:sp>
        <p:nvSpPr>
          <p:cNvPr id="4" name="TextBox 3"/>
          <p:cNvSpPr txBox="1"/>
          <p:nvPr/>
        </p:nvSpPr>
        <p:spPr>
          <a:xfrm>
            <a:off x="1295400" y="228600"/>
            <a:ext cx="8763000" cy="830997"/>
          </a:xfrm>
          <a:prstGeom prst="rect">
            <a:avLst/>
          </a:prstGeom>
          <a:noFill/>
        </p:spPr>
        <p:txBody>
          <a:bodyPr wrap="square" rtlCol="0">
            <a:spAutoFit/>
          </a:bodyPr>
          <a:lstStyle/>
          <a:p>
            <a:r>
              <a:rPr lang="en-US" sz="4800" dirty="0"/>
              <a:t>Theory of Pangenesis</a:t>
            </a:r>
          </a:p>
        </p:txBody>
      </p:sp>
    </p:spTree>
    <p:extLst>
      <p:ext uri="{BB962C8B-B14F-4D97-AF65-F5344CB8AC3E}">
        <p14:creationId xmlns:p14="http://schemas.microsoft.com/office/powerpoint/2010/main" val="906034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p:cNvSpPr>
            <a:spLocks noGrp="1"/>
          </p:cNvSpPr>
          <p:nvPr>
            <p:ph type="title"/>
          </p:nvPr>
        </p:nvSpPr>
        <p:spPr/>
        <p:txBody>
          <a:bodyPr/>
          <a:lstStyle/>
          <a:p>
            <a:pPr eaLnBrk="1" hangingPunct="1"/>
            <a:r>
              <a:rPr lang="en-US" dirty="0">
                <a:latin typeface="Comic Sans MS" pitchFamily="66" charset="0"/>
              </a:rPr>
              <a:t>Blending inheritance</a:t>
            </a:r>
          </a:p>
        </p:txBody>
      </p:sp>
      <p:sp>
        <p:nvSpPr>
          <p:cNvPr id="3" name="TextBox 2"/>
          <p:cNvSpPr txBox="1">
            <a:spLocks noChangeArrowheads="1"/>
          </p:cNvSpPr>
          <p:nvPr/>
        </p:nvSpPr>
        <p:spPr bwMode="auto">
          <a:xfrm>
            <a:off x="685800" y="1600200"/>
            <a:ext cx="8153400" cy="4401205"/>
          </a:xfrm>
          <a:prstGeom prst="rect">
            <a:avLst/>
          </a:prstGeom>
          <a:noFill/>
          <a:ln w="9525">
            <a:noFill/>
            <a:miter lim="800000"/>
            <a:headEnd/>
            <a:tailEnd/>
          </a:ln>
        </p:spPr>
        <p:txBody>
          <a:bodyPr>
            <a:spAutoFit/>
          </a:bodyPr>
          <a:lstStyle/>
          <a:p>
            <a:r>
              <a:rPr lang="en-US" sz="2800" i="1" dirty="0"/>
              <a:t>Blending Inheritance:</a:t>
            </a:r>
          </a:p>
          <a:p>
            <a:endParaRPr lang="en-US" dirty="0"/>
          </a:p>
          <a:p>
            <a:r>
              <a:rPr lang="en-US" b="1" dirty="0"/>
              <a:t>Individuals inherit a smooth blend of traits from their parents.</a:t>
            </a:r>
          </a:p>
          <a:p>
            <a:endParaRPr lang="en-US" dirty="0"/>
          </a:p>
          <a:p>
            <a:r>
              <a:rPr lang="en-US" b="1" u="sng" dirty="0"/>
              <a:t>Example: </a:t>
            </a:r>
            <a:r>
              <a:rPr lang="en-US" dirty="0"/>
              <a:t>The height of a person, with one short parent and one tall parent, was thought to always be of some interim value between its two parents' heights.</a:t>
            </a:r>
          </a:p>
          <a:p>
            <a:endParaRPr lang="en-US" dirty="0"/>
          </a:p>
          <a:p>
            <a:r>
              <a:rPr lang="en-US" b="1" u="sng" dirty="0"/>
              <a:t>Limitations: </a:t>
            </a:r>
          </a:p>
          <a:p>
            <a:endParaRPr lang="en-US" b="1" u="sng" dirty="0"/>
          </a:p>
          <a:p>
            <a:pPr marL="285750" indent="-285750">
              <a:buFont typeface="Wingdings" charset="2"/>
              <a:buChar char="Ø"/>
            </a:pPr>
            <a:r>
              <a:rPr lang="en-US" dirty="0"/>
              <a:t>the potential for variation would tend to narrow, quite dramatically, with each   generation</a:t>
            </a:r>
          </a:p>
          <a:p>
            <a:pPr marL="285750" indent="-285750">
              <a:buFont typeface="Wingdings" charset="2"/>
              <a:buChar char="Ø"/>
            </a:pPr>
            <a:endParaRPr lang="en-US" dirty="0"/>
          </a:p>
          <a:p>
            <a:pPr marL="285750" indent="-285750">
              <a:buFont typeface="Wingdings" charset="2"/>
              <a:buChar char="Ø"/>
            </a:pPr>
            <a:r>
              <a:rPr lang="en-US" dirty="0"/>
              <a:t>It </a:t>
            </a:r>
            <a:r>
              <a:rPr lang="en-US" b="1" dirty="0"/>
              <a:t>failed to explain </a:t>
            </a:r>
            <a:r>
              <a:rPr lang="en-US" dirty="0"/>
              <a:t>how traits that seemingly disappeared for several generations often reasserted themselves down the line, unaltered. </a:t>
            </a:r>
          </a:p>
        </p:txBody>
      </p:sp>
    </p:spTree>
    <p:extLst>
      <p:ext uri="{BB962C8B-B14F-4D97-AF65-F5344CB8AC3E}">
        <p14:creationId xmlns:p14="http://schemas.microsoft.com/office/powerpoint/2010/main" val="4161094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838200"/>
            <a:ext cx="7772400" cy="1362075"/>
          </a:xfrm>
        </p:spPr>
        <p:txBody>
          <a:bodyPr/>
          <a:lstStyle/>
          <a:p>
            <a:pPr algn="ctr"/>
            <a:r>
              <a:rPr lang="en-US" dirty="0"/>
              <a:t>Which is the most important discovery in biological sciences?</a:t>
            </a:r>
          </a:p>
        </p:txBody>
      </p:sp>
      <p:sp>
        <p:nvSpPr>
          <p:cNvPr id="3" name="TextBox 2"/>
          <p:cNvSpPr txBox="1"/>
          <p:nvPr/>
        </p:nvSpPr>
        <p:spPr>
          <a:xfrm>
            <a:off x="1679222" y="3429000"/>
            <a:ext cx="5483578" cy="707886"/>
          </a:xfrm>
          <a:prstGeom prst="rect">
            <a:avLst/>
          </a:prstGeom>
          <a:noFill/>
          <a:ln>
            <a:solidFill>
              <a:schemeClr val="tx1"/>
            </a:solidFill>
          </a:ln>
        </p:spPr>
        <p:txBody>
          <a:bodyPr wrap="square" rtlCol="0">
            <a:spAutoFit/>
          </a:bodyPr>
          <a:lstStyle/>
          <a:p>
            <a:r>
              <a:rPr lang="en-US" sz="4000" dirty="0"/>
              <a:t>Compound Microscope</a:t>
            </a:r>
          </a:p>
        </p:txBody>
      </p:sp>
    </p:spTree>
    <p:extLst>
      <p:ext uri="{BB962C8B-B14F-4D97-AF65-F5344CB8AC3E}">
        <p14:creationId xmlns:p14="http://schemas.microsoft.com/office/powerpoint/2010/main" val="14005096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9" name="Text Box 7"/>
          <p:cNvSpPr txBox="1">
            <a:spLocks noChangeArrowheads="1"/>
          </p:cNvSpPr>
          <p:nvPr/>
        </p:nvSpPr>
        <p:spPr bwMode="auto">
          <a:xfrm>
            <a:off x="304800" y="2133600"/>
            <a:ext cx="7797800" cy="116955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US" sz="2800" dirty="0"/>
              <a:t>*</a:t>
            </a:r>
            <a:r>
              <a:rPr lang="en-US" sz="2800" dirty="0" err="1"/>
              <a:t>Gregor</a:t>
            </a:r>
            <a:r>
              <a:rPr lang="en-US" sz="2800" dirty="0"/>
              <a:t> Mendel (1866)</a:t>
            </a:r>
          </a:p>
          <a:p>
            <a:pPr>
              <a:spcBef>
                <a:spcPct val="50000"/>
              </a:spcBef>
            </a:pPr>
            <a:r>
              <a:rPr lang="en-US" sz="2800" dirty="0"/>
              <a:t>	Particulate Inheritance</a:t>
            </a:r>
          </a:p>
        </p:txBody>
      </p:sp>
      <p:sp>
        <p:nvSpPr>
          <p:cNvPr id="3080" name="Text Box 8"/>
          <p:cNvSpPr txBox="1">
            <a:spLocks noChangeArrowheads="1"/>
          </p:cNvSpPr>
          <p:nvPr/>
        </p:nvSpPr>
        <p:spPr bwMode="auto">
          <a:xfrm>
            <a:off x="368300" y="190500"/>
            <a:ext cx="8001000" cy="52322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2800" u="sng" dirty="0"/>
              <a:t>Brief History of Genetics</a:t>
            </a:r>
          </a:p>
        </p:txBody>
      </p:sp>
      <p:grpSp>
        <p:nvGrpSpPr>
          <p:cNvPr id="3" name="Group 2"/>
          <p:cNvGrpSpPr/>
          <p:nvPr/>
        </p:nvGrpSpPr>
        <p:grpSpPr>
          <a:xfrm>
            <a:off x="5791200" y="1752600"/>
            <a:ext cx="2514600" cy="3389531"/>
            <a:chOff x="5791200" y="1752600"/>
            <a:chExt cx="2514600" cy="3389531"/>
          </a:xfrm>
        </p:grpSpPr>
        <p:pic>
          <p:nvPicPr>
            <p:cNvPr id="3083" name="Picture 11" descr="14-00x-Mendel-PNL.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791200" y="1752600"/>
              <a:ext cx="2051050" cy="2527300"/>
            </a:xfrm>
            <a:prstGeom prst="rect">
              <a:avLst/>
            </a:prstGeom>
            <a:noFill/>
            <a:ln w="76200">
              <a:solidFill>
                <a:srgbClr val="CC0000"/>
              </a:solidFill>
              <a:miter lim="800000"/>
              <a:headEnd/>
              <a:tailEnd/>
            </a:ln>
            <a:extLst>
              <a:ext uri="{909E8E84-426E-40dd-AFC4-6F175D3DCCD1}">
                <a14:hiddenFill xmlns:a14="http://schemas.microsoft.com/office/drawing/2010/main" xmlns="">
                  <a:solidFill>
                    <a:srgbClr val="FFFFFF"/>
                  </a:solidFill>
                </a14:hiddenFill>
              </a:ext>
            </a:extLst>
          </p:spPr>
        </p:pic>
        <p:sp>
          <p:nvSpPr>
            <p:cNvPr id="2" name="TextBox 1"/>
            <p:cNvSpPr txBox="1"/>
            <p:nvPr/>
          </p:nvSpPr>
          <p:spPr>
            <a:xfrm>
              <a:off x="5791200" y="4495800"/>
              <a:ext cx="2514600" cy="646331"/>
            </a:xfrm>
            <a:prstGeom prst="rect">
              <a:avLst/>
            </a:prstGeom>
            <a:noFill/>
          </p:spPr>
          <p:txBody>
            <a:bodyPr wrap="square" rtlCol="0">
              <a:spAutoFit/>
            </a:bodyPr>
            <a:lstStyle/>
            <a:p>
              <a:r>
                <a:rPr lang="en-US" dirty="0" err="1"/>
                <a:t>Gregor</a:t>
              </a:r>
              <a:r>
                <a:rPr lang="en-US" dirty="0"/>
                <a:t> Mendel – Father of genetics</a:t>
              </a:r>
            </a:p>
          </p:txBody>
        </p:sp>
      </p:grpSp>
    </p:spTree>
    <p:extLst>
      <p:ext uri="{BB962C8B-B14F-4D97-AF65-F5344CB8AC3E}">
        <p14:creationId xmlns:p14="http://schemas.microsoft.com/office/powerpoint/2010/main" val="3580215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7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title"/>
          </p:nvPr>
        </p:nvSpPr>
        <p:spPr>
          <a:xfrm>
            <a:off x="457200" y="76200"/>
            <a:ext cx="8229600" cy="1143000"/>
          </a:xfrm>
        </p:spPr>
        <p:txBody>
          <a:bodyPr/>
          <a:lstStyle/>
          <a:p>
            <a:pPr eaLnBrk="1" hangingPunct="1"/>
            <a:r>
              <a:rPr lang="en-US">
                <a:latin typeface="Comic Sans MS" pitchFamily="66" charset="0"/>
              </a:rPr>
              <a:t>Mendelian Genetics </a:t>
            </a:r>
          </a:p>
        </p:txBody>
      </p:sp>
      <p:pic>
        <p:nvPicPr>
          <p:cNvPr id="7171" name="Picture 2" descr="GregorMendel.jpg"/>
          <p:cNvPicPr>
            <a:picLocks noChangeAspect="1"/>
          </p:cNvPicPr>
          <p:nvPr/>
        </p:nvPicPr>
        <p:blipFill>
          <a:blip r:embed="rId2" cstate="print"/>
          <a:srcRect/>
          <a:stretch>
            <a:fillRect/>
          </a:stretch>
        </p:blipFill>
        <p:spPr bwMode="auto">
          <a:xfrm>
            <a:off x="3048000" y="1219200"/>
            <a:ext cx="2738438" cy="3587750"/>
          </a:xfrm>
          <a:prstGeom prst="rect">
            <a:avLst/>
          </a:prstGeom>
          <a:noFill/>
          <a:ln w="9525">
            <a:solidFill>
              <a:schemeClr val="tx1"/>
            </a:solidFill>
            <a:miter lim="800000"/>
            <a:headEnd/>
            <a:tailEnd/>
          </a:ln>
        </p:spPr>
      </p:pic>
      <p:sp>
        <p:nvSpPr>
          <p:cNvPr id="7172" name="TextBox 4"/>
          <p:cNvSpPr txBox="1">
            <a:spLocks noChangeArrowheads="1"/>
          </p:cNvSpPr>
          <p:nvPr/>
        </p:nvSpPr>
        <p:spPr bwMode="auto">
          <a:xfrm>
            <a:off x="2133600" y="4876800"/>
            <a:ext cx="4800600" cy="646113"/>
          </a:xfrm>
          <a:prstGeom prst="rect">
            <a:avLst/>
          </a:prstGeom>
          <a:noFill/>
          <a:ln w="9525">
            <a:noFill/>
            <a:miter lim="800000"/>
            <a:headEnd/>
            <a:tailEnd/>
          </a:ln>
        </p:spPr>
        <p:txBody>
          <a:bodyPr>
            <a:spAutoFit/>
          </a:bodyPr>
          <a:lstStyle/>
          <a:p>
            <a:pPr algn="ctr"/>
            <a:r>
              <a:rPr lang="en-US">
                <a:latin typeface="Adobe Garamond Pro" pitchFamily="18" charset="0"/>
              </a:rPr>
              <a:t>Gregor Mendel (1822-1884)</a:t>
            </a:r>
          </a:p>
          <a:p>
            <a:pPr algn="ctr"/>
            <a:r>
              <a:rPr lang="en-US">
                <a:latin typeface="Adobe Garamond Pro" pitchFamily="18" charset="0"/>
              </a:rPr>
              <a:t> Father of Genetics</a:t>
            </a:r>
          </a:p>
        </p:txBody>
      </p:sp>
      <p:sp>
        <p:nvSpPr>
          <p:cNvPr id="7173" name="Rectangle 5"/>
          <p:cNvSpPr>
            <a:spLocks noChangeArrowheads="1"/>
          </p:cNvSpPr>
          <p:nvPr/>
        </p:nvSpPr>
        <p:spPr bwMode="auto">
          <a:xfrm>
            <a:off x="762000" y="5570538"/>
            <a:ext cx="7924800" cy="830262"/>
          </a:xfrm>
          <a:prstGeom prst="rect">
            <a:avLst/>
          </a:prstGeom>
          <a:noFill/>
          <a:ln w="9525">
            <a:noFill/>
            <a:miter lim="800000"/>
            <a:headEnd/>
            <a:tailEnd/>
          </a:ln>
        </p:spPr>
        <p:txBody>
          <a:bodyPr>
            <a:spAutoFit/>
          </a:bodyPr>
          <a:lstStyle/>
          <a:p>
            <a:pPr algn="ctr"/>
            <a:r>
              <a:rPr lang="en-US" sz="2400"/>
              <a:t>Traits are composed of combinations of distinct alleles rather than a continuous blend</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a:t>What did Mendel work on?</a:t>
            </a:r>
          </a:p>
        </p:txBody>
      </p:sp>
      <p:pic>
        <p:nvPicPr>
          <p:cNvPr id="3" name="Picture 2" descr="sweet-peas-harvest.jpg"/>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4191000" y="3048000"/>
            <a:ext cx="3048000" cy="2015490"/>
          </a:xfrm>
          <a:prstGeom prst="rect">
            <a:avLst/>
          </a:prstGeom>
        </p:spPr>
      </p:pic>
      <p:pic>
        <p:nvPicPr>
          <p:cNvPr id="4" name="Picture 3" descr="Tools on Pig 07.08.2011.JPG"/>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762000" y="1219200"/>
            <a:ext cx="3216020" cy="4836120"/>
          </a:xfrm>
          <a:prstGeom prst="rect">
            <a:avLst/>
          </a:prstGeom>
        </p:spPr>
      </p:pic>
      <p:sp>
        <p:nvSpPr>
          <p:cNvPr id="5" name="TextBox 4"/>
          <p:cNvSpPr txBox="1"/>
          <p:nvPr/>
        </p:nvSpPr>
        <p:spPr>
          <a:xfrm>
            <a:off x="685800" y="6019800"/>
            <a:ext cx="2971800" cy="461665"/>
          </a:xfrm>
          <a:prstGeom prst="rect">
            <a:avLst/>
          </a:prstGeom>
          <a:noFill/>
        </p:spPr>
        <p:txBody>
          <a:bodyPr wrap="square" rtlCol="0">
            <a:spAutoFit/>
          </a:bodyPr>
          <a:lstStyle/>
          <a:p>
            <a:pPr algn="ctr"/>
            <a:r>
              <a:rPr lang="en-US" sz="2400" dirty="0"/>
              <a:t>Pea Plant</a:t>
            </a:r>
          </a:p>
        </p:txBody>
      </p:sp>
    </p:spTree>
    <p:extLst>
      <p:ext uri="{BB962C8B-B14F-4D97-AF65-F5344CB8AC3E}">
        <p14:creationId xmlns:p14="http://schemas.microsoft.com/office/powerpoint/2010/main" val="2256672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Reasons for Mendel’s Success</a:t>
            </a:r>
          </a:p>
        </p:txBody>
      </p:sp>
      <p:sp>
        <p:nvSpPr>
          <p:cNvPr id="3" name="Content Placeholder 2"/>
          <p:cNvSpPr>
            <a:spLocks noGrp="1"/>
          </p:cNvSpPr>
          <p:nvPr>
            <p:ph idx="1"/>
          </p:nvPr>
        </p:nvSpPr>
        <p:spPr/>
        <p:txBody>
          <a:bodyPr/>
          <a:lstStyle/>
          <a:p>
            <a:r>
              <a:rPr lang="en-US" dirty="0"/>
              <a:t>Good scientific technique. </a:t>
            </a:r>
          </a:p>
          <a:p>
            <a:r>
              <a:rPr lang="en-US" dirty="0"/>
              <a:t>Chose right research material well suited to the study of the problem at hand</a:t>
            </a:r>
          </a:p>
          <a:p>
            <a:r>
              <a:rPr lang="en-US" dirty="0"/>
              <a:t>Designed his experiments carefully, collected large amounts of data, and used mathematical analysis to show that the results were consistent with his explanatory hypothesis..</a:t>
            </a:r>
          </a:p>
          <a:p>
            <a:r>
              <a:rPr lang="en-US" dirty="0"/>
              <a:t>Some amount of Luck!!</a:t>
            </a:r>
          </a:p>
        </p:txBody>
      </p:sp>
    </p:spTree>
    <p:extLst>
      <p:ext uri="{BB962C8B-B14F-4D97-AF65-F5344CB8AC3E}">
        <p14:creationId xmlns:p14="http://schemas.microsoft.com/office/powerpoint/2010/main" val="470044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pPr eaLnBrk="1" hangingPunct="1"/>
            <a:r>
              <a:rPr lang="en-US">
                <a:latin typeface="Comic Sans MS" pitchFamily="66" charset="0"/>
              </a:rPr>
              <a:t>What is Genetics?</a:t>
            </a:r>
          </a:p>
        </p:txBody>
      </p:sp>
      <p:sp>
        <p:nvSpPr>
          <p:cNvPr id="3" name="Rectangle 2"/>
          <p:cNvSpPr/>
          <p:nvPr/>
        </p:nvSpPr>
        <p:spPr>
          <a:xfrm>
            <a:off x="457200" y="1371600"/>
            <a:ext cx="8305800" cy="5816978"/>
          </a:xfrm>
          <a:prstGeom prst="rect">
            <a:avLst/>
          </a:prstGeom>
        </p:spPr>
        <p:txBody>
          <a:bodyPr>
            <a:spAutoFit/>
          </a:bodyPr>
          <a:lstStyle/>
          <a:p>
            <a:pPr>
              <a:defRPr/>
            </a:pPr>
            <a:r>
              <a:rPr lang="en-US" sz="2400" i="1" dirty="0"/>
              <a:t>Ancient Greek '''genesis” meaning "origin" </a:t>
            </a:r>
          </a:p>
          <a:p>
            <a:pPr>
              <a:defRPr/>
            </a:pPr>
            <a:endParaRPr lang="en-US" dirty="0"/>
          </a:p>
          <a:p>
            <a:pPr>
              <a:defRPr/>
            </a:pPr>
            <a:r>
              <a:rPr lang="en-US" sz="2400" dirty="0">
                <a:latin typeface="Comic Sans MS" pitchFamily="66" charset="0"/>
              </a:rPr>
              <a:t>Genetics is a discipline of biology, that deals with science of genes, heredity, and variation in living organisms</a:t>
            </a:r>
            <a:r>
              <a:rPr lang="en-US" dirty="0">
                <a:latin typeface="Comic Sans MS" pitchFamily="66" charset="0"/>
              </a:rPr>
              <a:t>.</a:t>
            </a:r>
          </a:p>
          <a:p>
            <a:pPr>
              <a:defRPr/>
            </a:pPr>
            <a:endParaRPr lang="en-US" dirty="0"/>
          </a:p>
          <a:p>
            <a:pPr>
              <a:defRPr/>
            </a:pPr>
            <a:endParaRPr lang="en-US" dirty="0"/>
          </a:p>
          <a:p>
            <a:pPr>
              <a:defRPr/>
            </a:pPr>
            <a:r>
              <a:rPr lang="en-US" sz="2800" dirty="0"/>
              <a:t>It deals with the following aspect of genes</a:t>
            </a:r>
          </a:p>
          <a:p>
            <a:pPr>
              <a:defRPr/>
            </a:pPr>
            <a:endParaRPr lang="en-US" sz="2800" dirty="0"/>
          </a:p>
          <a:p>
            <a:pPr marL="342900" indent="-342900">
              <a:buFontTx/>
              <a:buAutoNum type="arabicPeriod"/>
              <a:defRPr/>
            </a:pPr>
            <a:r>
              <a:rPr lang="en-US" sz="2800" dirty="0"/>
              <a:t>Molecular structure &amp; function </a:t>
            </a:r>
          </a:p>
          <a:p>
            <a:pPr marL="342900" indent="-342900">
              <a:buFontTx/>
              <a:buAutoNum type="arabicPeriod"/>
              <a:defRPr/>
            </a:pPr>
            <a:r>
              <a:rPr lang="en-US" sz="2800" dirty="0"/>
              <a:t>Behavior (Dominant or recessive)</a:t>
            </a:r>
          </a:p>
          <a:p>
            <a:pPr marL="342900" indent="-342900">
              <a:buFontTx/>
              <a:buAutoNum type="arabicPeriod"/>
              <a:defRPr/>
            </a:pPr>
            <a:r>
              <a:rPr lang="en-US" sz="2800" dirty="0"/>
              <a:t>Pattern of Inheritance</a:t>
            </a:r>
          </a:p>
          <a:p>
            <a:pPr marL="342900" indent="-342900">
              <a:buFontTx/>
              <a:buAutoNum type="arabicPeriod"/>
              <a:defRPr/>
            </a:pPr>
            <a:r>
              <a:rPr lang="en-US" sz="2800" dirty="0"/>
              <a:t>Variation in the population</a:t>
            </a:r>
          </a:p>
          <a:p>
            <a:pPr marL="342900" indent="-342900">
              <a:buFontTx/>
              <a:buAutoNum type="arabicPeriod"/>
              <a:defRPr/>
            </a:pPr>
            <a:endParaRPr lang="en-US" dirty="0"/>
          </a:p>
          <a:p>
            <a:pPr>
              <a:defRPr/>
            </a:pPr>
            <a:endParaRPr lang="en-US" dirty="0"/>
          </a:p>
          <a:p>
            <a:pPr>
              <a:defRPr/>
            </a:pP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8" presetClass="entr" presetSubtype="16"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Effect transition="in" filter="diamond(in)">
                                      <p:cBhvr>
                                        <p:cTn id="11" dur="500"/>
                                        <p:tgtEl>
                                          <p:spTgt spid="3">
                                            <p:txEl>
                                              <p:pRg st="2" end="2"/>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3">
                                            <p:txEl>
                                              <p:pRg st="7" end="7"/>
                                            </p:txEl>
                                          </p:spTgt>
                                        </p:tgtEl>
                                        <p:attrNameLst>
                                          <p:attrName>style.visibility</p:attrName>
                                        </p:attrNameLst>
                                      </p:cBhvr>
                                      <p:to>
                                        <p:strVal val="visible"/>
                                      </p:to>
                                    </p:set>
                                    <p:animEffect transition="in" filter="dissolve">
                                      <p:cBhvr>
                                        <p:cTn id="20" dur="500"/>
                                        <p:tgtEl>
                                          <p:spTgt spid="3">
                                            <p:txEl>
                                              <p:pRg st="7" end="7"/>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animEffect transition="in" filter="dissolve">
                                      <p:cBhvr>
                                        <p:cTn id="25" dur="500"/>
                                        <p:tgtEl>
                                          <p:spTgt spid="3">
                                            <p:txEl>
                                              <p:pRg st="8" end="8"/>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4" presetClass="entr" presetSubtype="16" fill="hold" nodeType="clickEffect">
                                  <p:stCondLst>
                                    <p:cond delay="0"/>
                                  </p:stCondLst>
                                  <p:childTnLst>
                                    <p:set>
                                      <p:cBhvr>
                                        <p:cTn id="29" dur="1" fill="hold">
                                          <p:stCondLst>
                                            <p:cond delay="0"/>
                                          </p:stCondLst>
                                        </p:cTn>
                                        <p:tgtEl>
                                          <p:spTgt spid="3">
                                            <p:txEl>
                                              <p:pRg st="9" end="9"/>
                                            </p:txEl>
                                          </p:spTgt>
                                        </p:tgtEl>
                                        <p:attrNameLst>
                                          <p:attrName>style.visibility</p:attrName>
                                        </p:attrNameLst>
                                      </p:cBhvr>
                                      <p:to>
                                        <p:strVal val="visible"/>
                                      </p:to>
                                    </p:set>
                                    <p:animEffect transition="in" filter="box(in)">
                                      <p:cBhvr>
                                        <p:cTn id="30" dur="500"/>
                                        <p:tgtEl>
                                          <p:spTgt spid="3">
                                            <p:txEl>
                                              <p:pRg st="9" end="9"/>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4" presetClass="entr" presetSubtype="16" fill="hold" nodeType="click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animEffect transition="in" filter="box(in)">
                                      <p:cBhvr>
                                        <p:cTn id="35"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Food Production (green revolution)</a:t>
            </a:r>
          </a:p>
          <a:p>
            <a:endParaRPr lang="en-US" dirty="0"/>
          </a:p>
          <a:p>
            <a:r>
              <a:rPr lang="en-US" dirty="0"/>
              <a:t>Diagnosis of human diseases</a:t>
            </a:r>
          </a:p>
          <a:p>
            <a:endParaRPr lang="en-US" dirty="0"/>
          </a:p>
          <a:p>
            <a:r>
              <a:rPr lang="en-US" dirty="0"/>
              <a:t>Mass production of enzymes, hormones &amp; proteins</a:t>
            </a:r>
          </a:p>
          <a:p>
            <a:endParaRPr lang="en-US" dirty="0"/>
          </a:p>
          <a:p>
            <a:pPr marL="0" indent="0">
              <a:buNone/>
            </a:pPr>
            <a:endParaRPr lang="en-US" dirty="0"/>
          </a:p>
          <a:p>
            <a:endParaRPr lang="en-US" dirty="0"/>
          </a:p>
        </p:txBody>
      </p:sp>
      <p:sp>
        <p:nvSpPr>
          <p:cNvPr id="4" name="Title 1"/>
          <p:cNvSpPr txBox="1">
            <a:spLocks/>
          </p:cNvSpPr>
          <p:nvPr/>
        </p:nvSpPr>
        <p:spPr bwMode="auto">
          <a:xfrm>
            <a:off x="609600" y="4270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US"/>
              <a:t>Application of Genetics</a:t>
            </a:r>
            <a:endParaRPr lang="en-US" dirty="0"/>
          </a:p>
        </p:txBody>
      </p:sp>
    </p:spTree>
    <p:extLst>
      <p:ext uri="{BB962C8B-B14F-4D97-AF65-F5344CB8AC3E}">
        <p14:creationId xmlns:p14="http://schemas.microsoft.com/office/powerpoint/2010/main" val="625282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667000"/>
            <a:ext cx="8229600" cy="1143000"/>
          </a:xfrm>
        </p:spPr>
        <p:txBody>
          <a:bodyPr/>
          <a:lstStyle/>
          <a:p>
            <a:r>
              <a:rPr lang="en-US" dirty="0"/>
              <a:t>Application of genetics in criminal law</a:t>
            </a:r>
          </a:p>
        </p:txBody>
      </p:sp>
    </p:spTree>
    <p:extLst>
      <p:ext uri="{BB962C8B-B14F-4D97-AF65-F5344CB8AC3E}">
        <p14:creationId xmlns:p14="http://schemas.microsoft.com/office/powerpoint/2010/main" val="32779894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omic Sans MS"/>
                <a:cs typeface="Comic Sans MS"/>
              </a:rPr>
              <a:t>DNA finger printing</a:t>
            </a:r>
          </a:p>
        </p:txBody>
      </p:sp>
      <p:pic>
        <p:nvPicPr>
          <p:cNvPr id="4" name="Picture 3" descr="Alec_Jeffreys_-2008.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32929" y="1600200"/>
            <a:ext cx="2658671" cy="2088141"/>
          </a:xfrm>
          <a:prstGeom prst="rect">
            <a:avLst/>
          </a:prstGeom>
        </p:spPr>
      </p:pic>
      <p:sp>
        <p:nvSpPr>
          <p:cNvPr id="5" name="Rectangle 4"/>
          <p:cNvSpPr/>
          <p:nvPr/>
        </p:nvSpPr>
        <p:spPr>
          <a:xfrm>
            <a:off x="152400" y="2076272"/>
            <a:ext cx="6705600" cy="6740306"/>
          </a:xfrm>
          <a:prstGeom prst="rect">
            <a:avLst/>
          </a:prstGeom>
        </p:spPr>
        <p:txBody>
          <a:bodyPr wrap="square">
            <a:spAutoFit/>
          </a:bodyPr>
          <a:lstStyle/>
          <a:p>
            <a:pPr marL="457200" indent="-457200">
              <a:buFont typeface="Wingdings" charset="2"/>
              <a:buChar char="Ø"/>
            </a:pPr>
            <a:r>
              <a:rPr lang="en-US" altLang="zh-TW" sz="2400" dirty="0"/>
              <a:t> DNA fingerprinting was developed in </a:t>
            </a:r>
          </a:p>
          <a:p>
            <a:r>
              <a:rPr lang="en-US" altLang="zh-TW" sz="2400" dirty="0"/>
              <a:t>      1984 by Alec. J. Jeffrey at the </a:t>
            </a:r>
          </a:p>
          <a:p>
            <a:r>
              <a:rPr lang="en-US" altLang="zh-TW" sz="2400" dirty="0"/>
              <a:t>       University of Leicester</a:t>
            </a:r>
          </a:p>
          <a:p>
            <a:endParaRPr lang="en-US" altLang="zh-TW" sz="2400" dirty="0"/>
          </a:p>
          <a:p>
            <a:pPr marL="342900" indent="-342900">
              <a:buFont typeface="Wingdings" charset="2"/>
              <a:buChar char="Ø"/>
            </a:pPr>
            <a:r>
              <a:rPr lang="en-US" altLang="zh-TW" sz="2400" dirty="0"/>
              <a:t>On some human chromosomes, a short sequence of DNA has been repeated a number of times like (GATA)</a:t>
            </a:r>
            <a:r>
              <a:rPr lang="en-US" altLang="zh-TW" sz="2400" baseline="-25000" dirty="0"/>
              <a:t>n </a:t>
            </a:r>
            <a:r>
              <a:rPr lang="en-US" altLang="zh-TW" sz="2400" dirty="0"/>
              <a:t>or (CACATTA)</a:t>
            </a:r>
            <a:r>
              <a:rPr lang="en-US" altLang="zh-TW" sz="2400" baseline="-25000" dirty="0"/>
              <a:t> n</a:t>
            </a:r>
            <a:endParaRPr lang="en-US" altLang="zh-TW" sz="2400" dirty="0"/>
          </a:p>
          <a:p>
            <a:pPr marL="342900" indent="-342900">
              <a:buFont typeface="Wingdings" charset="2"/>
              <a:buChar char="Ø"/>
            </a:pPr>
            <a:endParaRPr lang="en-US" altLang="zh-TW" sz="2400" dirty="0"/>
          </a:p>
          <a:p>
            <a:pPr marL="342900" indent="-342900">
              <a:buFont typeface="Wingdings" charset="2"/>
              <a:buChar char="Ø"/>
            </a:pPr>
            <a:r>
              <a:rPr lang="en-US" altLang="zh-TW" sz="2400" dirty="0"/>
              <a:t>Exploits the difference in the number of tandem repeats between individuals.</a:t>
            </a:r>
          </a:p>
          <a:p>
            <a:pPr marL="342900" indent="-342900">
              <a:buFont typeface="Wingdings" charset="2"/>
              <a:buChar char="Ø"/>
            </a:pPr>
            <a:endParaRPr lang="en-US" altLang="zh-TW" sz="2400" dirty="0"/>
          </a:p>
          <a:p>
            <a:pPr marL="342900" indent="-342900">
              <a:buFont typeface="Wingdings" charset="2"/>
              <a:buChar char="Ø"/>
            </a:pPr>
            <a:endParaRPr lang="en-US" altLang="zh-TW" sz="2400" dirty="0"/>
          </a:p>
          <a:p>
            <a:endParaRPr lang="en-US" altLang="zh-TW" sz="2400" dirty="0"/>
          </a:p>
          <a:p>
            <a:pPr marL="342900" indent="-342900">
              <a:buFont typeface="Wingdings" charset="2"/>
              <a:buChar char="Ø"/>
            </a:pPr>
            <a:endParaRPr lang="en-US" altLang="zh-TW" sz="2400" dirty="0"/>
          </a:p>
          <a:p>
            <a:pPr marL="342900" indent="-342900">
              <a:buFont typeface="Wingdings" charset="2"/>
              <a:buChar char="Ø"/>
            </a:pPr>
            <a:endParaRPr lang="en-US" altLang="zh-TW" sz="2400" dirty="0"/>
          </a:p>
          <a:p>
            <a:pPr marL="342900" indent="-342900">
              <a:buFont typeface="Wingdings" charset="2"/>
              <a:buChar char="Ø"/>
            </a:pPr>
            <a:endParaRPr lang="en-US" altLang="zh-TW" sz="2400" dirty="0"/>
          </a:p>
          <a:p>
            <a:endParaRPr lang="en-US" altLang="zh-TW" sz="2400" dirty="0"/>
          </a:p>
          <a:p>
            <a:r>
              <a:rPr lang="en-US" altLang="zh-TW" sz="2400" dirty="0"/>
              <a:t> </a:t>
            </a:r>
          </a:p>
        </p:txBody>
      </p:sp>
      <p:sp>
        <p:nvSpPr>
          <p:cNvPr id="6" name="TextBox 5"/>
          <p:cNvSpPr txBox="1"/>
          <p:nvPr/>
        </p:nvSpPr>
        <p:spPr>
          <a:xfrm>
            <a:off x="6477000" y="3657600"/>
            <a:ext cx="2819400" cy="369332"/>
          </a:xfrm>
          <a:prstGeom prst="rect">
            <a:avLst/>
          </a:prstGeom>
          <a:noFill/>
        </p:spPr>
        <p:txBody>
          <a:bodyPr wrap="square" rtlCol="0">
            <a:spAutoFit/>
          </a:bodyPr>
          <a:lstStyle/>
          <a:p>
            <a:r>
              <a:rPr lang="en-US" b="1" dirty="0"/>
              <a:t>Sir Alec. J. Jeffrey</a:t>
            </a:r>
          </a:p>
        </p:txBody>
      </p:sp>
    </p:spTree>
    <p:extLst>
      <p:ext uri="{BB962C8B-B14F-4D97-AF65-F5344CB8AC3E}">
        <p14:creationId xmlns:p14="http://schemas.microsoft.com/office/powerpoint/2010/main" val="3007714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DNA fingerprinting in India</a:t>
            </a:r>
          </a:p>
        </p:txBody>
      </p:sp>
      <p:pic>
        <p:nvPicPr>
          <p:cNvPr id="4" name="Content Placeholder 3" descr="lalji-singh.jpg"/>
          <p:cNvPicPr>
            <a:picLocks noGrp="1" noChangeAspect="1"/>
          </p:cNvPicPr>
          <p:nvPr>
            <p:ph idx="1"/>
          </p:nvPr>
        </p:nvPicPr>
        <p:blipFill rotWithShape="1">
          <a:blip r:embed="rId2" cstate="screen">
            <a:extLst>
              <a:ext uri="{28A0092B-C50C-407E-A947-70E740481C1C}">
                <a14:useLocalDpi xmlns:a14="http://schemas.microsoft.com/office/drawing/2010/main" val="0"/>
              </a:ext>
            </a:extLst>
          </a:blip>
          <a:srcRect t="624" b="-3119"/>
          <a:stretch/>
        </p:blipFill>
        <p:spPr>
          <a:xfrm>
            <a:off x="914400" y="1600200"/>
            <a:ext cx="2232119" cy="2743200"/>
          </a:xfrm>
        </p:spPr>
      </p:pic>
      <p:sp>
        <p:nvSpPr>
          <p:cNvPr id="5" name="TextBox 4"/>
          <p:cNvSpPr txBox="1"/>
          <p:nvPr/>
        </p:nvSpPr>
        <p:spPr>
          <a:xfrm>
            <a:off x="914400" y="4343400"/>
            <a:ext cx="2481569" cy="646331"/>
          </a:xfrm>
          <a:prstGeom prst="rect">
            <a:avLst/>
          </a:prstGeom>
          <a:noFill/>
        </p:spPr>
        <p:txBody>
          <a:bodyPr wrap="none" rtlCol="0">
            <a:spAutoFit/>
          </a:bodyPr>
          <a:lstStyle/>
          <a:p>
            <a:r>
              <a:rPr lang="en-US" dirty="0"/>
              <a:t>      </a:t>
            </a:r>
            <a:r>
              <a:rPr lang="en-US" dirty="0" err="1"/>
              <a:t>Dr</a:t>
            </a:r>
            <a:r>
              <a:rPr lang="en-US" dirty="0"/>
              <a:t> </a:t>
            </a:r>
            <a:r>
              <a:rPr lang="en-US" dirty="0" err="1"/>
              <a:t>Lalji</a:t>
            </a:r>
            <a:r>
              <a:rPr lang="en-US" dirty="0"/>
              <a:t> Singh</a:t>
            </a:r>
          </a:p>
          <a:p>
            <a:r>
              <a:rPr lang="en-US" dirty="0"/>
              <a:t>‘(1947- 10</a:t>
            </a:r>
            <a:r>
              <a:rPr lang="en-US" baseline="30000" dirty="0"/>
              <a:t>th</a:t>
            </a:r>
            <a:r>
              <a:rPr lang="en-US" dirty="0"/>
              <a:t> Dec 2017)</a:t>
            </a:r>
          </a:p>
        </p:txBody>
      </p:sp>
      <p:pic>
        <p:nvPicPr>
          <p:cNvPr id="6" name="Picture 5" descr="AB_054_Banded_Krait.JPG"/>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5486400" y="1828800"/>
            <a:ext cx="2743200" cy="2057400"/>
          </a:xfrm>
          <a:prstGeom prst="rect">
            <a:avLst/>
          </a:prstGeom>
        </p:spPr>
      </p:pic>
      <p:sp>
        <p:nvSpPr>
          <p:cNvPr id="7" name="TextBox 6"/>
          <p:cNvSpPr txBox="1"/>
          <p:nvPr/>
        </p:nvSpPr>
        <p:spPr>
          <a:xfrm>
            <a:off x="5562600" y="4038600"/>
            <a:ext cx="2667000" cy="646331"/>
          </a:xfrm>
          <a:prstGeom prst="rect">
            <a:avLst/>
          </a:prstGeom>
          <a:noFill/>
        </p:spPr>
        <p:txBody>
          <a:bodyPr wrap="square" rtlCol="0">
            <a:spAutoFit/>
          </a:bodyPr>
          <a:lstStyle/>
          <a:p>
            <a:r>
              <a:rPr lang="en-US" dirty="0"/>
              <a:t>Banded Krait </a:t>
            </a:r>
          </a:p>
          <a:p>
            <a:r>
              <a:rPr lang="en-US" dirty="0"/>
              <a:t>(</a:t>
            </a:r>
            <a:r>
              <a:rPr lang="en-US" i="1" dirty="0" err="1"/>
              <a:t>Bungarus</a:t>
            </a:r>
            <a:r>
              <a:rPr lang="en-US" i="1" dirty="0"/>
              <a:t> </a:t>
            </a:r>
            <a:r>
              <a:rPr lang="en-US" i="1" dirty="0" err="1"/>
              <a:t>fasciatus</a:t>
            </a:r>
            <a:r>
              <a:rPr lang="en-US" dirty="0"/>
              <a:t>) </a:t>
            </a:r>
          </a:p>
        </p:txBody>
      </p:sp>
    </p:spTree>
    <p:extLst>
      <p:ext uri="{BB962C8B-B14F-4D97-AF65-F5344CB8AC3E}">
        <p14:creationId xmlns:p14="http://schemas.microsoft.com/office/powerpoint/2010/main" val="1289935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DNA Fingerprinting</a:t>
            </a:r>
          </a:p>
        </p:txBody>
      </p:sp>
      <p:pic>
        <p:nvPicPr>
          <p:cNvPr id="4" name="DNA Fingerprinting.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cstate="print"/>
          <a:stretch>
            <a:fillRect/>
          </a:stretch>
        </p:blipFill>
        <p:spPr>
          <a:xfrm>
            <a:off x="-91924" y="1371600"/>
            <a:ext cx="9254067" cy="5205412"/>
          </a:xfrm>
          <a:prstGeom prst="rect">
            <a:avLst/>
          </a:prstGeom>
        </p:spPr>
      </p:pic>
    </p:spTree>
    <p:extLst>
      <p:ext uri="{BB962C8B-B14F-4D97-AF65-F5344CB8AC3E}">
        <p14:creationId xmlns:p14="http://schemas.microsoft.com/office/powerpoint/2010/main" val="93146805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0600" y="152400"/>
            <a:ext cx="11201400" cy="1143000"/>
          </a:xfrm>
        </p:spPr>
        <p:txBody>
          <a:bodyPr/>
          <a:lstStyle/>
          <a:p>
            <a:r>
              <a:rPr lang="en-US" dirty="0">
                <a:latin typeface="Arial"/>
                <a:cs typeface="Arial"/>
              </a:rPr>
              <a:t>Invention of First Compound </a:t>
            </a:r>
            <a:br>
              <a:rPr lang="en-US" dirty="0">
                <a:latin typeface="Arial"/>
                <a:cs typeface="Arial"/>
              </a:rPr>
            </a:br>
            <a:r>
              <a:rPr lang="en-US" dirty="0">
                <a:latin typeface="Arial"/>
                <a:cs typeface="Arial"/>
              </a:rPr>
              <a:t>Microscope</a:t>
            </a:r>
          </a:p>
        </p:txBody>
      </p:sp>
      <p:pic>
        <p:nvPicPr>
          <p:cNvPr id="4" name="Content Placeholder 3" descr="First-compound-microscope.jpg"/>
          <p:cNvPicPr>
            <a:picLocks noGrp="1" noChangeAspect="1"/>
          </p:cNvPicPr>
          <p:nvPr>
            <p:ph idx="1"/>
          </p:nvPr>
        </p:nvPicPr>
        <p:blipFill>
          <a:blip r:embed="rId2" cstate="print">
            <a:extLst>
              <a:ext uri="{28A0092B-C50C-407E-A947-70E740481C1C}">
                <a14:useLocalDpi xmlns:a14="http://schemas.microsoft.com/office/drawing/2010/main" val="0"/>
              </a:ext>
            </a:extLst>
          </a:blip>
          <a:srcRect t="13336" b="13336"/>
          <a:stretch>
            <a:fillRect/>
          </a:stretch>
        </p:blipFill>
        <p:spPr>
          <a:xfrm>
            <a:off x="1066800" y="1436526"/>
            <a:ext cx="4038600" cy="2221074"/>
          </a:xfrm>
        </p:spPr>
      </p:pic>
      <p:sp>
        <p:nvSpPr>
          <p:cNvPr id="5" name="Rectangle 4"/>
          <p:cNvSpPr/>
          <p:nvPr/>
        </p:nvSpPr>
        <p:spPr>
          <a:xfrm>
            <a:off x="381000" y="3581400"/>
            <a:ext cx="4953000" cy="461665"/>
          </a:xfrm>
          <a:prstGeom prst="rect">
            <a:avLst/>
          </a:prstGeom>
        </p:spPr>
        <p:txBody>
          <a:bodyPr wrap="square">
            <a:spAutoFit/>
          </a:bodyPr>
          <a:lstStyle/>
          <a:p>
            <a:r>
              <a:rPr lang="en-US" sz="2400" dirty="0"/>
              <a:t>First compound microscope (1590)</a:t>
            </a:r>
          </a:p>
        </p:txBody>
      </p:sp>
      <p:pic>
        <p:nvPicPr>
          <p:cNvPr id="6" name="Picture 5" descr="Zacharias-Janssen.jp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80364" y="1371600"/>
            <a:ext cx="3463636" cy="4648200"/>
          </a:xfrm>
          <a:prstGeom prst="rect">
            <a:avLst/>
          </a:prstGeom>
        </p:spPr>
      </p:pic>
      <p:sp>
        <p:nvSpPr>
          <p:cNvPr id="7" name="Rectangle 6"/>
          <p:cNvSpPr/>
          <p:nvPr/>
        </p:nvSpPr>
        <p:spPr>
          <a:xfrm>
            <a:off x="2971800" y="6248400"/>
            <a:ext cx="4572000" cy="461665"/>
          </a:xfrm>
          <a:prstGeom prst="rect">
            <a:avLst/>
          </a:prstGeom>
        </p:spPr>
        <p:txBody>
          <a:bodyPr>
            <a:spAutoFit/>
          </a:bodyPr>
          <a:lstStyle/>
          <a:p>
            <a:r>
              <a:rPr lang="en-US" sz="2400" dirty="0"/>
              <a:t>Hans </a:t>
            </a:r>
            <a:r>
              <a:rPr lang="en-US" sz="2400" dirty="0" err="1"/>
              <a:t>Lippershey</a:t>
            </a:r>
            <a:r>
              <a:rPr lang="en-US" sz="2400" dirty="0"/>
              <a:t>, (1570)</a:t>
            </a:r>
          </a:p>
        </p:txBody>
      </p:sp>
      <p:pic>
        <p:nvPicPr>
          <p:cNvPr id="8" name="Picture 7" descr="Hans-Lippershey-invented-the-telescope.jp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8200" y="4343400"/>
            <a:ext cx="2146300" cy="2215165"/>
          </a:xfrm>
          <a:prstGeom prst="rect">
            <a:avLst/>
          </a:prstGeom>
        </p:spPr>
      </p:pic>
    </p:spTree>
    <p:extLst>
      <p:ext uri="{BB962C8B-B14F-4D97-AF65-F5344CB8AC3E}">
        <p14:creationId xmlns:p14="http://schemas.microsoft.com/office/powerpoint/2010/main" val="4061264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840" name="Group 48"/>
          <p:cNvGrpSpPr>
            <a:grpSpLocks/>
          </p:cNvGrpSpPr>
          <p:nvPr/>
        </p:nvGrpSpPr>
        <p:grpSpPr bwMode="auto">
          <a:xfrm>
            <a:off x="5257800" y="914400"/>
            <a:ext cx="0" cy="1752600"/>
            <a:chOff x="3024" y="528"/>
            <a:chExt cx="0" cy="1104"/>
          </a:xfrm>
        </p:grpSpPr>
        <p:sp>
          <p:nvSpPr>
            <p:cNvPr id="33835" name="Line 43"/>
            <p:cNvSpPr>
              <a:spLocks noChangeShapeType="1"/>
            </p:cNvSpPr>
            <p:nvPr/>
          </p:nvSpPr>
          <p:spPr bwMode="auto">
            <a:xfrm>
              <a:off x="3024" y="528"/>
              <a:ext cx="0" cy="288"/>
            </a:xfrm>
            <a:prstGeom prst="line">
              <a:avLst/>
            </a:prstGeom>
            <a:noFill/>
            <a:ln w="571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33836" name="Line 44"/>
            <p:cNvSpPr>
              <a:spLocks noChangeShapeType="1"/>
            </p:cNvSpPr>
            <p:nvPr/>
          </p:nvSpPr>
          <p:spPr bwMode="auto">
            <a:xfrm>
              <a:off x="3024" y="864"/>
              <a:ext cx="0" cy="384"/>
            </a:xfrm>
            <a:prstGeom prst="line">
              <a:avLst/>
            </a:prstGeom>
            <a:noFill/>
            <a:ln w="57150">
              <a:solidFill>
                <a:schemeClr val="accent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33837" name="Line 45"/>
            <p:cNvSpPr>
              <a:spLocks noChangeShapeType="1"/>
            </p:cNvSpPr>
            <p:nvPr/>
          </p:nvSpPr>
          <p:spPr bwMode="auto">
            <a:xfrm>
              <a:off x="3024" y="1296"/>
              <a:ext cx="0" cy="336"/>
            </a:xfrm>
            <a:prstGeom prst="line">
              <a:avLst/>
            </a:prstGeom>
            <a:noFill/>
            <a:ln w="571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33838" name="Line 46"/>
            <p:cNvSpPr>
              <a:spLocks noChangeShapeType="1"/>
            </p:cNvSpPr>
            <p:nvPr/>
          </p:nvSpPr>
          <p:spPr bwMode="auto">
            <a:xfrm>
              <a:off x="3024" y="816"/>
              <a:ext cx="0" cy="48"/>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33839" name="Line 47"/>
            <p:cNvSpPr>
              <a:spLocks noChangeShapeType="1"/>
            </p:cNvSpPr>
            <p:nvPr/>
          </p:nvSpPr>
          <p:spPr bwMode="auto">
            <a:xfrm>
              <a:off x="3024" y="1248"/>
              <a:ext cx="0" cy="48"/>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grpSp>
      <p:grpSp>
        <p:nvGrpSpPr>
          <p:cNvPr id="33860" name="Group 68"/>
          <p:cNvGrpSpPr>
            <a:grpSpLocks/>
          </p:cNvGrpSpPr>
          <p:nvPr/>
        </p:nvGrpSpPr>
        <p:grpSpPr bwMode="auto">
          <a:xfrm>
            <a:off x="5715000" y="914400"/>
            <a:ext cx="0" cy="1752600"/>
            <a:chOff x="3456" y="528"/>
            <a:chExt cx="0" cy="1104"/>
          </a:xfrm>
        </p:grpSpPr>
        <p:sp>
          <p:nvSpPr>
            <p:cNvPr id="33831" name="Line 39"/>
            <p:cNvSpPr>
              <a:spLocks noChangeShapeType="1"/>
            </p:cNvSpPr>
            <p:nvPr/>
          </p:nvSpPr>
          <p:spPr bwMode="auto">
            <a:xfrm>
              <a:off x="3456" y="1056"/>
              <a:ext cx="0" cy="192"/>
            </a:xfrm>
            <a:prstGeom prst="line">
              <a:avLst/>
            </a:prstGeom>
            <a:noFill/>
            <a:ln w="57150">
              <a:solidFill>
                <a:schemeClr val="accent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grpSp>
          <p:nvGrpSpPr>
            <p:cNvPr id="33859" name="Group 67"/>
            <p:cNvGrpSpPr>
              <a:grpSpLocks/>
            </p:cNvGrpSpPr>
            <p:nvPr/>
          </p:nvGrpSpPr>
          <p:grpSpPr bwMode="auto">
            <a:xfrm>
              <a:off x="3456" y="528"/>
              <a:ext cx="0" cy="1104"/>
              <a:chOff x="3312" y="528"/>
              <a:chExt cx="0" cy="1104"/>
            </a:xfrm>
          </p:grpSpPr>
          <p:sp>
            <p:nvSpPr>
              <p:cNvPr id="33830" name="Line 38"/>
              <p:cNvSpPr>
                <a:spLocks noChangeShapeType="1"/>
              </p:cNvSpPr>
              <p:nvPr/>
            </p:nvSpPr>
            <p:spPr bwMode="auto">
              <a:xfrm>
                <a:off x="3312" y="528"/>
                <a:ext cx="0" cy="480"/>
              </a:xfrm>
              <a:prstGeom prst="line">
                <a:avLst/>
              </a:prstGeom>
              <a:noFill/>
              <a:ln w="571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33832" name="Line 40"/>
              <p:cNvSpPr>
                <a:spLocks noChangeShapeType="1"/>
              </p:cNvSpPr>
              <p:nvPr/>
            </p:nvSpPr>
            <p:spPr bwMode="auto">
              <a:xfrm>
                <a:off x="3312" y="1296"/>
                <a:ext cx="0" cy="336"/>
              </a:xfrm>
              <a:prstGeom prst="line">
                <a:avLst/>
              </a:prstGeom>
              <a:noFill/>
              <a:ln w="571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33847" name="Line 55"/>
              <p:cNvSpPr>
                <a:spLocks noChangeShapeType="1"/>
              </p:cNvSpPr>
              <p:nvPr/>
            </p:nvSpPr>
            <p:spPr bwMode="auto">
              <a:xfrm>
                <a:off x="3312" y="1008"/>
                <a:ext cx="0" cy="48"/>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33848" name="Line 56"/>
              <p:cNvSpPr>
                <a:spLocks noChangeShapeType="1"/>
              </p:cNvSpPr>
              <p:nvPr/>
            </p:nvSpPr>
            <p:spPr bwMode="auto">
              <a:xfrm>
                <a:off x="3312" y="1248"/>
                <a:ext cx="0" cy="48"/>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grpSp>
      </p:grpSp>
      <p:grpSp>
        <p:nvGrpSpPr>
          <p:cNvPr id="33851" name="Group 59"/>
          <p:cNvGrpSpPr>
            <a:grpSpLocks/>
          </p:cNvGrpSpPr>
          <p:nvPr/>
        </p:nvGrpSpPr>
        <p:grpSpPr bwMode="auto">
          <a:xfrm>
            <a:off x="2667000" y="914400"/>
            <a:ext cx="0" cy="1752600"/>
            <a:chOff x="1632" y="576"/>
            <a:chExt cx="0" cy="1104"/>
          </a:xfrm>
        </p:grpSpPr>
        <p:sp>
          <p:nvSpPr>
            <p:cNvPr id="33794" name="Line 2"/>
            <p:cNvSpPr>
              <a:spLocks noChangeShapeType="1"/>
            </p:cNvSpPr>
            <p:nvPr/>
          </p:nvSpPr>
          <p:spPr bwMode="auto">
            <a:xfrm>
              <a:off x="1632" y="576"/>
              <a:ext cx="0" cy="384"/>
            </a:xfrm>
            <a:prstGeom prst="line">
              <a:avLst/>
            </a:prstGeom>
            <a:noFill/>
            <a:ln w="762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33795" name="Line 3"/>
            <p:cNvSpPr>
              <a:spLocks noChangeShapeType="1"/>
            </p:cNvSpPr>
            <p:nvPr/>
          </p:nvSpPr>
          <p:spPr bwMode="auto">
            <a:xfrm>
              <a:off x="1632" y="1008"/>
              <a:ext cx="0" cy="288"/>
            </a:xfrm>
            <a:prstGeom prst="line">
              <a:avLst/>
            </a:prstGeom>
            <a:noFill/>
            <a:ln w="76200">
              <a:solidFill>
                <a:srgbClr val="FF33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33796" name="Line 4"/>
            <p:cNvSpPr>
              <a:spLocks noChangeShapeType="1"/>
            </p:cNvSpPr>
            <p:nvPr/>
          </p:nvSpPr>
          <p:spPr bwMode="auto">
            <a:xfrm>
              <a:off x="1632" y="1344"/>
              <a:ext cx="0" cy="336"/>
            </a:xfrm>
            <a:prstGeom prst="line">
              <a:avLst/>
            </a:prstGeom>
            <a:noFill/>
            <a:ln w="762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33849" name="Line 57"/>
            <p:cNvSpPr>
              <a:spLocks noChangeShapeType="1"/>
            </p:cNvSpPr>
            <p:nvPr/>
          </p:nvSpPr>
          <p:spPr bwMode="auto">
            <a:xfrm>
              <a:off x="1632" y="960"/>
              <a:ext cx="0" cy="48"/>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33850" name="Line 58"/>
            <p:cNvSpPr>
              <a:spLocks noChangeShapeType="1"/>
            </p:cNvSpPr>
            <p:nvPr/>
          </p:nvSpPr>
          <p:spPr bwMode="auto">
            <a:xfrm>
              <a:off x="1632" y="1296"/>
              <a:ext cx="0" cy="48"/>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grpSp>
      <p:grpSp>
        <p:nvGrpSpPr>
          <p:cNvPr id="33858" name="Group 66"/>
          <p:cNvGrpSpPr>
            <a:grpSpLocks/>
          </p:cNvGrpSpPr>
          <p:nvPr/>
        </p:nvGrpSpPr>
        <p:grpSpPr bwMode="auto">
          <a:xfrm>
            <a:off x="3124200" y="914400"/>
            <a:ext cx="0" cy="1752600"/>
            <a:chOff x="1920" y="576"/>
            <a:chExt cx="0" cy="1104"/>
          </a:xfrm>
        </p:grpSpPr>
        <p:sp>
          <p:nvSpPr>
            <p:cNvPr id="33800" name="Line 8"/>
            <p:cNvSpPr>
              <a:spLocks noChangeShapeType="1"/>
            </p:cNvSpPr>
            <p:nvPr/>
          </p:nvSpPr>
          <p:spPr bwMode="auto">
            <a:xfrm>
              <a:off x="1920" y="816"/>
              <a:ext cx="0" cy="480"/>
            </a:xfrm>
            <a:prstGeom prst="line">
              <a:avLst/>
            </a:prstGeom>
            <a:noFill/>
            <a:ln w="57150">
              <a:solidFill>
                <a:srgbClr val="FF33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33797" name="Line 5"/>
            <p:cNvSpPr>
              <a:spLocks noChangeShapeType="1"/>
            </p:cNvSpPr>
            <p:nvPr/>
          </p:nvSpPr>
          <p:spPr bwMode="auto">
            <a:xfrm>
              <a:off x="1920" y="576"/>
              <a:ext cx="0" cy="192"/>
            </a:xfrm>
            <a:prstGeom prst="line">
              <a:avLst/>
            </a:prstGeom>
            <a:noFill/>
            <a:ln w="571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33801" name="Line 9"/>
            <p:cNvSpPr>
              <a:spLocks noChangeShapeType="1"/>
            </p:cNvSpPr>
            <p:nvPr/>
          </p:nvSpPr>
          <p:spPr bwMode="auto">
            <a:xfrm>
              <a:off x="1920" y="1344"/>
              <a:ext cx="0" cy="336"/>
            </a:xfrm>
            <a:prstGeom prst="line">
              <a:avLst/>
            </a:prstGeom>
            <a:noFill/>
            <a:ln w="571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33856" name="Line 64"/>
            <p:cNvSpPr>
              <a:spLocks noChangeShapeType="1"/>
            </p:cNvSpPr>
            <p:nvPr/>
          </p:nvSpPr>
          <p:spPr bwMode="auto">
            <a:xfrm>
              <a:off x="1920" y="768"/>
              <a:ext cx="0" cy="48"/>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33857" name="Line 65"/>
            <p:cNvSpPr>
              <a:spLocks noChangeShapeType="1"/>
            </p:cNvSpPr>
            <p:nvPr/>
          </p:nvSpPr>
          <p:spPr bwMode="auto">
            <a:xfrm>
              <a:off x="1920" y="1296"/>
              <a:ext cx="0" cy="48"/>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grpSp>
      <p:grpSp>
        <p:nvGrpSpPr>
          <p:cNvPr id="33861" name="Group 69"/>
          <p:cNvGrpSpPr>
            <a:grpSpLocks/>
          </p:cNvGrpSpPr>
          <p:nvPr/>
        </p:nvGrpSpPr>
        <p:grpSpPr bwMode="auto">
          <a:xfrm>
            <a:off x="1981200" y="3276600"/>
            <a:ext cx="0" cy="1752600"/>
            <a:chOff x="1632" y="576"/>
            <a:chExt cx="0" cy="1104"/>
          </a:xfrm>
        </p:grpSpPr>
        <p:sp>
          <p:nvSpPr>
            <p:cNvPr id="33862" name="Line 70"/>
            <p:cNvSpPr>
              <a:spLocks noChangeShapeType="1"/>
            </p:cNvSpPr>
            <p:nvPr/>
          </p:nvSpPr>
          <p:spPr bwMode="auto">
            <a:xfrm>
              <a:off x="1632" y="576"/>
              <a:ext cx="0" cy="384"/>
            </a:xfrm>
            <a:prstGeom prst="line">
              <a:avLst/>
            </a:prstGeom>
            <a:noFill/>
            <a:ln w="762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33863" name="Line 71"/>
            <p:cNvSpPr>
              <a:spLocks noChangeShapeType="1"/>
            </p:cNvSpPr>
            <p:nvPr/>
          </p:nvSpPr>
          <p:spPr bwMode="auto">
            <a:xfrm>
              <a:off x="1632" y="1008"/>
              <a:ext cx="0" cy="288"/>
            </a:xfrm>
            <a:prstGeom prst="line">
              <a:avLst/>
            </a:prstGeom>
            <a:noFill/>
            <a:ln w="76200">
              <a:solidFill>
                <a:srgbClr val="FF33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33864" name="Line 72"/>
            <p:cNvSpPr>
              <a:spLocks noChangeShapeType="1"/>
            </p:cNvSpPr>
            <p:nvPr/>
          </p:nvSpPr>
          <p:spPr bwMode="auto">
            <a:xfrm>
              <a:off x="1632" y="1344"/>
              <a:ext cx="0" cy="336"/>
            </a:xfrm>
            <a:prstGeom prst="line">
              <a:avLst/>
            </a:prstGeom>
            <a:noFill/>
            <a:ln w="762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33865" name="Line 73"/>
            <p:cNvSpPr>
              <a:spLocks noChangeShapeType="1"/>
            </p:cNvSpPr>
            <p:nvPr/>
          </p:nvSpPr>
          <p:spPr bwMode="auto">
            <a:xfrm>
              <a:off x="1632" y="960"/>
              <a:ext cx="0" cy="48"/>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33866" name="Line 74"/>
            <p:cNvSpPr>
              <a:spLocks noChangeShapeType="1"/>
            </p:cNvSpPr>
            <p:nvPr/>
          </p:nvSpPr>
          <p:spPr bwMode="auto">
            <a:xfrm>
              <a:off x="1632" y="1296"/>
              <a:ext cx="0" cy="48"/>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grpSp>
      <p:grpSp>
        <p:nvGrpSpPr>
          <p:cNvPr id="33867" name="Group 75"/>
          <p:cNvGrpSpPr>
            <a:grpSpLocks/>
          </p:cNvGrpSpPr>
          <p:nvPr/>
        </p:nvGrpSpPr>
        <p:grpSpPr bwMode="auto">
          <a:xfrm>
            <a:off x="2438400" y="3276600"/>
            <a:ext cx="0" cy="1752600"/>
            <a:chOff x="3024" y="528"/>
            <a:chExt cx="0" cy="1104"/>
          </a:xfrm>
        </p:grpSpPr>
        <p:sp>
          <p:nvSpPr>
            <p:cNvPr id="33868" name="Line 76"/>
            <p:cNvSpPr>
              <a:spLocks noChangeShapeType="1"/>
            </p:cNvSpPr>
            <p:nvPr/>
          </p:nvSpPr>
          <p:spPr bwMode="auto">
            <a:xfrm>
              <a:off x="3024" y="528"/>
              <a:ext cx="0" cy="288"/>
            </a:xfrm>
            <a:prstGeom prst="line">
              <a:avLst/>
            </a:prstGeom>
            <a:noFill/>
            <a:ln w="571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33869" name="Line 77"/>
            <p:cNvSpPr>
              <a:spLocks noChangeShapeType="1"/>
            </p:cNvSpPr>
            <p:nvPr/>
          </p:nvSpPr>
          <p:spPr bwMode="auto">
            <a:xfrm>
              <a:off x="3024" y="864"/>
              <a:ext cx="0" cy="384"/>
            </a:xfrm>
            <a:prstGeom prst="line">
              <a:avLst/>
            </a:prstGeom>
            <a:noFill/>
            <a:ln w="57150">
              <a:solidFill>
                <a:schemeClr val="accent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33870" name="Line 78"/>
            <p:cNvSpPr>
              <a:spLocks noChangeShapeType="1"/>
            </p:cNvSpPr>
            <p:nvPr/>
          </p:nvSpPr>
          <p:spPr bwMode="auto">
            <a:xfrm>
              <a:off x="3024" y="1296"/>
              <a:ext cx="0" cy="336"/>
            </a:xfrm>
            <a:prstGeom prst="line">
              <a:avLst/>
            </a:prstGeom>
            <a:noFill/>
            <a:ln w="571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33871" name="Line 79"/>
            <p:cNvSpPr>
              <a:spLocks noChangeShapeType="1"/>
            </p:cNvSpPr>
            <p:nvPr/>
          </p:nvSpPr>
          <p:spPr bwMode="auto">
            <a:xfrm>
              <a:off x="3024" y="816"/>
              <a:ext cx="0" cy="48"/>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33872" name="Line 80"/>
            <p:cNvSpPr>
              <a:spLocks noChangeShapeType="1"/>
            </p:cNvSpPr>
            <p:nvPr/>
          </p:nvSpPr>
          <p:spPr bwMode="auto">
            <a:xfrm>
              <a:off x="3024" y="1248"/>
              <a:ext cx="0" cy="48"/>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grpSp>
      <p:grpSp>
        <p:nvGrpSpPr>
          <p:cNvPr id="33873" name="Group 81"/>
          <p:cNvGrpSpPr>
            <a:grpSpLocks/>
          </p:cNvGrpSpPr>
          <p:nvPr/>
        </p:nvGrpSpPr>
        <p:grpSpPr bwMode="auto">
          <a:xfrm>
            <a:off x="3352800" y="3276600"/>
            <a:ext cx="0" cy="1752600"/>
            <a:chOff x="1632" y="576"/>
            <a:chExt cx="0" cy="1104"/>
          </a:xfrm>
        </p:grpSpPr>
        <p:sp>
          <p:nvSpPr>
            <p:cNvPr id="33874" name="Line 82"/>
            <p:cNvSpPr>
              <a:spLocks noChangeShapeType="1"/>
            </p:cNvSpPr>
            <p:nvPr/>
          </p:nvSpPr>
          <p:spPr bwMode="auto">
            <a:xfrm>
              <a:off x="1632" y="576"/>
              <a:ext cx="0" cy="384"/>
            </a:xfrm>
            <a:prstGeom prst="line">
              <a:avLst/>
            </a:prstGeom>
            <a:noFill/>
            <a:ln w="762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33875" name="Line 83"/>
            <p:cNvSpPr>
              <a:spLocks noChangeShapeType="1"/>
            </p:cNvSpPr>
            <p:nvPr/>
          </p:nvSpPr>
          <p:spPr bwMode="auto">
            <a:xfrm>
              <a:off x="1632" y="1008"/>
              <a:ext cx="0" cy="288"/>
            </a:xfrm>
            <a:prstGeom prst="line">
              <a:avLst/>
            </a:prstGeom>
            <a:noFill/>
            <a:ln w="76200">
              <a:solidFill>
                <a:srgbClr val="FF33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33876" name="Line 84"/>
            <p:cNvSpPr>
              <a:spLocks noChangeShapeType="1"/>
            </p:cNvSpPr>
            <p:nvPr/>
          </p:nvSpPr>
          <p:spPr bwMode="auto">
            <a:xfrm>
              <a:off x="1632" y="1344"/>
              <a:ext cx="0" cy="336"/>
            </a:xfrm>
            <a:prstGeom prst="line">
              <a:avLst/>
            </a:prstGeom>
            <a:noFill/>
            <a:ln w="762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33877" name="Line 85"/>
            <p:cNvSpPr>
              <a:spLocks noChangeShapeType="1"/>
            </p:cNvSpPr>
            <p:nvPr/>
          </p:nvSpPr>
          <p:spPr bwMode="auto">
            <a:xfrm>
              <a:off x="1632" y="960"/>
              <a:ext cx="0" cy="48"/>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33878" name="Line 86"/>
            <p:cNvSpPr>
              <a:spLocks noChangeShapeType="1"/>
            </p:cNvSpPr>
            <p:nvPr/>
          </p:nvSpPr>
          <p:spPr bwMode="auto">
            <a:xfrm>
              <a:off x="1632" y="1296"/>
              <a:ext cx="0" cy="48"/>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grpSp>
      <p:grpSp>
        <p:nvGrpSpPr>
          <p:cNvPr id="33879" name="Group 87"/>
          <p:cNvGrpSpPr>
            <a:grpSpLocks/>
          </p:cNvGrpSpPr>
          <p:nvPr/>
        </p:nvGrpSpPr>
        <p:grpSpPr bwMode="auto">
          <a:xfrm>
            <a:off x="3733800" y="3276600"/>
            <a:ext cx="0" cy="1752600"/>
            <a:chOff x="3456" y="528"/>
            <a:chExt cx="0" cy="1104"/>
          </a:xfrm>
        </p:grpSpPr>
        <p:sp>
          <p:nvSpPr>
            <p:cNvPr id="33880" name="Line 88"/>
            <p:cNvSpPr>
              <a:spLocks noChangeShapeType="1"/>
            </p:cNvSpPr>
            <p:nvPr/>
          </p:nvSpPr>
          <p:spPr bwMode="auto">
            <a:xfrm>
              <a:off x="3456" y="1056"/>
              <a:ext cx="0" cy="192"/>
            </a:xfrm>
            <a:prstGeom prst="line">
              <a:avLst/>
            </a:prstGeom>
            <a:noFill/>
            <a:ln w="57150">
              <a:solidFill>
                <a:schemeClr val="accent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grpSp>
          <p:nvGrpSpPr>
            <p:cNvPr id="33881" name="Group 89"/>
            <p:cNvGrpSpPr>
              <a:grpSpLocks/>
            </p:cNvGrpSpPr>
            <p:nvPr/>
          </p:nvGrpSpPr>
          <p:grpSpPr bwMode="auto">
            <a:xfrm>
              <a:off x="3456" y="528"/>
              <a:ext cx="0" cy="1104"/>
              <a:chOff x="3312" y="528"/>
              <a:chExt cx="0" cy="1104"/>
            </a:xfrm>
          </p:grpSpPr>
          <p:sp>
            <p:nvSpPr>
              <p:cNvPr id="33882" name="Line 90"/>
              <p:cNvSpPr>
                <a:spLocks noChangeShapeType="1"/>
              </p:cNvSpPr>
              <p:nvPr/>
            </p:nvSpPr>
            <p:spPr bwMode="auto">
              <a:xfrm>
                <a:off x="3312" y="528"/>
                <a:ext cx="0" cy="480"/>
              </a:xfrm>
              <a:prstGeom prst="line">
                <a:avLst/>
              </a:prstGeom>
              <a:noFill/>
              <a:ln w="571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33883" name="Line 91"/>
              <p:cNvSpPr>
                <a:spLocks noChangeShapeType="1"/>
              </p:cNvSpPr>
              <p:nvPr/>
            </p:nvSpPr>
            <p:spPr bwMode="auto">
              <a:xfrm>
                <a:off x="3312" y="1296"/>
                <a:ext cx="0" cy="336"/>
              </a:xfrm>
              <a:prstGeom prst="line">
                <a:avLst/>
              </a:prstGeom>
              <a:noFill/>
              <a:ln w="571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33884" name="Line 92"/>
              <p:cNvSpPr>
                <a:spLocks noChangeShapeType="1"/>
              </p:cNvSpPr>
              <p:nvPr/>
            </p:nvSpPr>
            <p:spPr bwMode="auto">
              <a:xfrm>
                <a:off x="3312" y="1008"/>
                <a:ext cx="0" cy="48"/>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33885" name="Line 93"/>
              <p:cNvSpPr>
                <a:spLocks noChangeShapeType="1"/>
              </p:cNvSpPr>
              <p:nvPr/>
            </p:nvSpPr>
            <p:spPr bwMode="auto">
              <a:xfrm>
                <a:off x="3312" y="1248"/>
                <a:ext cx="0" cy="48"/>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grpSp>
      </p:grpSp>
      <p:grpSp>
        <p:nvGrpSpPr>
          <p:cNvPr id="33886" name="Group 94"/>
          <p:cNvGrpSpPr>
            <a:grpSpLocks/>
          </p:cNvGrpSpPr>
          <p:nvPr/>
        </p:nvGrpSpPr>
        <p:grpSpPr bwMode="auto">
          <a:xfrm>
            <a:off x="4648200" y="3276600"/>
            <a:ext cx="0" cy="1752600"/>
            <a:chOff x="1920" y="576"/>
            <a:chExt cx="0" cy="1104"/>
          </a:xfrm>
        </p:grpSpPr>
        <p:sp>
          <p:nvSpPr>
            <p:cNvPr id="33887" name="Line 95"/>
            <p:cNvSpPr>
              <a:spLocks noChangeShapeType="1"/>
            </p:cNvSpPr>
            <p:nvPr/>
          </p:nvSpPr>
          <p:spPr bwMode="auto">
            <a:xfrm>
              <a:off x="1920" y="816"/>
              <a:ext cx="0" cy="480"/>
            </a:xfrm>
            <a:prstGeom prst="line">
              <a:avLst/>
            </a:prstGeom>
            <a:noFill/>
            <a:ln w="57150">
              <a:solidFill>
                <a:srgbClr val="FF33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33888" name="Line 96"/>
            <p:cNvSpPr>
              <a:spLocks noChangeShapeType="1"/>
            </p:cNvSpPr>
            <p:nvPr/>
          </p:nvSpPr>
          <p:spPr bwMode="auto">
            <a:xfrm>
              <a:off x="1920" y="576"/>
              <a:ext cx="0" cy="192"/>
            </a:xfrm>
            <a:prstGeom prst="line">
              <a:avLst/>
            </a:prstGeom>
            <a:noFill/>
            <a:ln w="571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33889" name="Line 97"/>
            <p:cNvSpPr>
              <a:spLocks noChangeShapeType="1"/>
            </p:cNvSpPr>
            <p:nvPr/>
          </p:nvSpPr>
          <p:spPr bwMode="auto">
            <a:xfrm>
              <a:off x="1920" y="1344"/>
              <a:ext cx="0" cy="336"/>
            </a:xfrm>
            <a:prstGeom prst="line">
              <a:avLst/>
            </a:prstGeom>
            <a:noFill/>
            <a:ln w="571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33890" name="Line 98"/>
            <p:cNvSpPr>
              <a:spLocks noChangeShapeType="1"/>
            </p:cNvSpPr>
            <p:nvPr/>
          </p:nvSpPr>
          <p:spPr bwMode="auto">
            <a:xfrm>
              <a:off x="1920" y="768"/>
              <a:ext cx="0" cy="48"/>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33891" name="Line 99"/>
            <p:cNvSpPr>
              <a:spLocks noChangeShapeType="1"/>
            </p:cNvSpPr>
            <p:nvPr/>
          </p:nvSpPr>
          <p:spPr bwMode="auto">
            <a:xfrm>
              <a:off x="1920" y="1296"/>
              <a:ext cx="0" cy="48"/>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grpSp>
      <p:grpSp>
        <p:nvGrpSpPr>
          <p:cNvPr id="33898" name="Group 106"/>
          <p:cNvGrpSpPr>
            <a:grpSpLocks/>
          </p:cNvGrpSpPr>
          <p:nvPr/>
        </p:nvGrpSpPr>
        <p:grpSpPr bwMode="auto">
          <a:xfrm>
            <a:off x="5029200" y="3276600"/>
            <a:ext cx="0" cy="1752600"/>
            <a:chOff x="3024" y="528"/>
            <a:chExt cx="0" cy="1104"/>
          </a:xfrm>
        </p:grpSpPr>
        <p:sp>
          <p:nvSpPr>
            <p:cNvPr id="33899" name="Line 107"/>
            <p:cNvSpPr>
              <a:spLocks noChangeShapeType="1"/>
            </p:cNvSpPr>
            <p:nvPr/>
          </p:nvSpPr>
          <p:spPr bwMode="auto">
            <a:xfrm>
              <a:off x="3024" y="528"/>
              <a:ext cx="0" cy="288"/>
            </a:xfrm>
            <a:prstGeom prst="line">
              <a:avLst/>
            </a:prstGeom>
            <a:noFill/>
            <a:ln w="571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33900" name="Line 108"/>
            <p:cNvSpPr>
              <a:spLocks noChangeShapeType="1"/>
            </p:cNvSpPr>
            <p:nvPr/>
          </p:nvSpPr>
          <p:spPr bwMode="auto">
            <a:xfrm>
              <a:off x="3024" y="864"/>
              <a:ext cx="0" cy="384"/>
            </a:xfrm>
            <a:prstGeom prst="line">
              <a:avLst/>
            </a:prstGeom>
            <a:noFill/>
            <a:ln w="57150">
              <a:solidFill>
                <a:schemeClr val="accent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33901" name="Line 109"/>
            <p:cNvSpPr>
              <a:spLocks noChangeShapeType="1"/>
            </p:cNvSpPr>
            <p:nvPr/>
          </p:nvSpPr>
          <p:spPr bwMode="auto">
            <a:xfrm>
              <a:off x="3024" y="1296"/>
              <a:ext cx="0" cy="336"/>
            </a:xfrm>
            <a:prstGeom prst="line">
              <a:avLst/>
            </a:prstGeom>
            <a:noFill/>
            <a:ln w="571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33902" name="Line 110"/>
            <p:cNvSpPr>
              <a:spLocks noChangeShapeType="1"/>
            </p:cNvSpPr>
            <p:nvPr/>
          </p:nvSpPr>
          <p:spPr bwMode="auto">
            <a:xfrm>
              <a:off x="3024" y="816"/>
              <a:ext cx="0" cy="48"/>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33903" name="Line 111"/>
            <p:cNvSpPr>
              <a:spLocks noChangeShapeType="1"/>
            </p:cNvSpPr>
            <p:nvPr/>
          </p:nvSpPr>
          <p:spPr bwMode="auto">
            <a:xfrm>
              <a:off x="3024" y="1248"/>
              <a:ext cx="0" cy="48"/>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grpSp>
      <p:grpSp>
        <p:nvGrpSpPr>
          <p:cNvPr id="33904" name="Group 112"/>
          <p:cNvGrpSpPr>
            <a:grpSpLocks/>
          </p:cNvGrpSpPr>
          <p:nvPr/>
        </p:nvGrpSpPr>
        <p:grpSpPr bwMode="auto">
          <a:xfrm>
            <a:off x="5867400" y="3276600"/>
            <a:ext cx="0" cy="1752600"/>
            <a:chOff x="1920" y="576"/>
            <a:chExt cx="0" cy="1104"/>
          </a:xfrm>
        </p:grpSpPr>
        <p:sp>
          <p:nvSpPr>
            <p:cNvPr id="33905" name="Line 113"/>
            <p:cNvSpPr>
              <a:spLocks noChangeShapeType="1"/>
            </p:cNvSpPr>
            <p:nvPr/>
          </p:nvSpPr>
          <p:spPr bwMode="auto">
            <a:xfrm>
              <a:off x="1920" y="816"/>
              <a:ext cx="0" cy="480"/>
            </a:xfrm>
            <a:prstGeom prst="line">
              <a:avLst/>
            </a:prstGeom>
            <a:noFill/>
            <a:ln w="57150">
              <a:solidFill>
                <a:srgbClr val="FF33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33906" name="Line 114"/>
            <p:cNvSpPr>
              <a:spLocks noChangeShapeType="1"/>
            </p:cNvSpPr>
            <p:nvPr/>
          </p:nvSpPr>
          <p:spPr bwMode="auto">
            <a:xfrm>
              <a:off x="1920" y="576"/>
              <a:ext cx="0" cy="192"/>
            </a:xfrm>
            <a:prstGeom prst="line">
              <a:avLst/>
            </a:prstGeom>
            <a:noFill/>
            <a:ln w="571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33907" name="Line 115"/>
            <p:cNvSpPr>
              <a:spLocks noChangeShapeType="1"/>
            </p:cNvSpPr>
            <p:nvPr/>
          </p:nvSpPr>
          <p:spPr bwMode="auto">
            <a:xfrm>
              <a:off x="1920" y="1344"/>
              <a:ext cx="0" cy="336"/>
            </a:xfrm>
            <a:prstGeom prst="line">
              <a:avLst/>
            </a:prstGeom>
            <a:noFill/>
            <a:ln w="571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33908" name="Line 116"/>
            <p:cNvSpPr>
              <a:spLocks noChangeShapeType="1"/>
            </p:cNvSpPr>
            <p:nvPr/>
          </p:nvSpPr>
          <p:spPr bwMode="auto">
            <a:xfrm>
              <a:off x="1920" y="768"/>
              <a:ext cx="0" cy="48"/>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33909" name="Line 117"/>
            <p:cNvSpPr>
              <a:spLocks noChangeShapeType="1"/>
            </p:cNvSpPr>
            <p:nvPr/>
          </p:nvSpPr>
          <p:spPr bwMode="auto">
            <a:xfrm>
              <a:off x="1920" y="1296"/>
              <a:ext cx="0" cy="48"/>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grpSp>
      <p:grpSp>
        <p:nvGrpSpPr>
          <p:cNvPr id="33910" name="Group 118"/>
          <p:cNvGrpSpPr>
            <a:grpSpLocks/>
          </p:cNvGrpSpPr>
          <p:nvPr/>
        </p:nvGrpSpPr>
        <p:grpSpPr bwMode="auto">
          <a:xfrm>
            <a:off x="6324600" y="3276600"/>
            <a:ext cx="0" cy="1752600"/>
            <a:chOff x="3456" y="528"/>
            <a:chExt cx="0" cy="1104"/>
          </a:xfrm>
        </p:grpSpPr>
        <p:sp>
          <p:nvSpPr>
            <p:cNvPr id="33911" name="Line 119"/>
            <p:cNvSpPr>
              <a:spLocks noChangeShapeType="1"/>
            </p:cNvSpPr>
            <p:nvPr/>
          </p:nvSpPr>
          <p:spPr bwMode="auto">
            <a:xfrm>
              <a:off x="3456" y="1056"/>
              <a:ext cx="0" cy="192"/>
            </a:xfrm>
            <a:prstGeom prst="line">
              <a:avLst/>
            </a:prstGeom>
            <a:noFill/>
            <a:ln w="57150">
              <a:solidFill>
                <a:schemeClr val="accent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grpSp>
          <p:nvGrpSpPr>
            <p:cNvPr id="33912" name="Group 120"/>
            <p:cNvGrpSpPr>
              <a:grpSpLocks/>
            </p:cNvGrpSpPr>
            <p:nvPr/>
          </p:nvGrpSpPr>
          <p:grpSpPr bwMode="auto">
            <a:xfrm>
              <a:off x="3456" y="528"/>
              <a:ext cx="0" cy="1104"/>
              <a:chOff x="3312" y="528"/>
              <a:chExt cx="0" cy="1104"/>
            </a:xfrm>
          </p:grpSpPr>
          <p:sp>
            <p:nvSpPr>
              <p:cNvPr id="33913" name="Line 121"/>
              <p:cNvSpPr>
                <a:spLocks noChangeShapeType="1"/>
              </p:cNvSpPr>
              <p:nvPr/>
            </p:nvSpPr>
            <p:spPr bwMode="auto">
              <a:xfrm>
                <a:off x="3312" y="528"/>
                <a:ext cx="0" cy="480"/>
              </a:xfrm>
              <a:prstGeom prst="line">
                <a:avLst/>
              </a:prstGeom>
              <a:noFill/>
              <a:ln w="571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33914" name="Line 122"/>
              <p:cNvSpPr>
                <a:spLocks noChangeShapeType="1"/>
              </p:cNvSpPr>
              <p:nvPr/>
            </p:nvSpPr>
            <p:spPr bwMode="auto">
              <a:xfrm>
                <a:off x="3312" y="1296"/>
                <a:ext cx="0" cy="336"/>
              </a:xfrm>
              <a:prstGeom prst="line">
                <a:avLst/>
              </a:prstGeom>
              <a:noFill/>
              <a:ln w="571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33915" name="Line 123"/>
              <p:cNvSpPr>
                <a:spLocks noChangeShapeType="1"/>
              </p:cNvSpPr>
              <p:nvPr/>
            </p:nvSpPr>
            <p:spPr bwMode="auto">
              <a:xfrm>
                <a:off x="3312" y="1008"/>
                <a:ext cx="0" cy="48"/>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33916" name="Line 124"/>
              <p:cNvSpPr>
                <a:spLocks noChangeShapeType="1"/>
              </p:cNvSpPr>
              <p:nvPr/>
            </p:nvSpPr>
            <p:spPr bwMode="auto">
              <a:xfrm>
                <a:off x="3312" y="1248"/>
                <a:ext cx="0" cy="48"/>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grpSp>
      </p:grpSp>
      <p:sp>
        <p:nvSpPr>
          <p:cNvPr id="33919" name="Text Box 127"/>
          <p:cNvSpPr txBox="1">
            <a:spLocks noChangeArrowheads="1"/>
          </p:cNvSpPr>
          <p:nvPr/>
        </p:nvSpPr>
        <p:spPr bwMode="auto">
          <a:xfrm>
            <a:off x="2667000" y="381000"/>
            <a:ext cx="973138"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GB" sz="2000">
                <a:latin typeface="Arial" charset="0"/>
              </a:rPr>
              <a:t>mother</a:t>
            </a:r>
          </a:p>
        </p:txBody>
      </p:sp>
      <p:sp>
        <p:nvSpPr>
          <p:cNvPr id="33920" name="Text Box 128"/>
          <p:cNvSpPr txBox="1">
            <a:spLocks noChangeArrowheads="1"/>
          </p:cNvSpPr>
          <p:nvPr/>
        </p:nvSpPr>
        <p:spPr bwMode="auto">
          <a:xfrm>
            <a:off x="4800600" y="381000"/>
            <a:ext cx="831850"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GB" sz="2000">
                <a:latin typeface="Arial" charset="0"/>
              </a:rPr>
              <a:t>father</a:t>
            </a:r>
          </a:p>
        </p:txBody>
      </p:sp>
      <p:sp>
        <p:nvSpPr>
          <p:cNvPr id="33921" name="Text Box 129"/>
          <p:cNvSpPr txBox="1">
            <a:spLocks noChangeArrowheads="1"/>
          </p:cNvSpPr>
          <p:nvPr/>
        </p:nvSpPr>
        <p:spPr bwMode="auto">
          <a:xfrm>
            <a:off x="914400" y="5410200"/>
            <a:ext cx="7191375" cy="10064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GB" sz="2000" dirty="0">
                <a:latin typeface="Arial" charset="0"/>
              </a:rPr>
              <a:t>Child will receive one copy of the repeat fragment from the </a:t>
            </a:r>
          </a:p>
          <a:p>
            <a:r>
              <a:rPr lang="en-GB" sz="2000" dirty="0">
                <a:latin typeface="Arial" charset="0"/>
              </a:rPr>
              <a:t>mother and one from the father. It could be any one of these</a:t>
            </a:r>
          </a:p>
          <a:p>
            <a:r>
              <a:rPr lang="en-GB" sz="2000" dirty="0">
                <a:latin typeface="Arial" charset="0"/>
              </a:rPr>
              <a:t>combinations</a:t>
            </a:r>
          </a:p>
        </p:txBody>
      </p:sp>
      <p:sp>
        <p:nvSpPr>
          <p:cNvPr id="33922" name="Text Box 130"/>
          <p:cNvSpPr txBox="1">
            <a:spLocks noChangeArrowheads="1"/>
          </p:cNvSpPr>
          <p:nvPr/>
        </p:nvSpPr>
        <p:spPr bwMode="auto">
          <a:xfrm>
            <a:off x="762000" y="3810000"/>
            <a:ext cx="708025"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GB" sz="2000">
                <a:latin typeface="Arial" charset="0"/>
              </a:rPr>
              <a:t>child</a:t>
            </a:r>
          </a:p>
        </p:txBody>
      </p:sp>
      <p:sp>
        <p:nvSpPr>
          <p:cNvPr id="33925" name="Rectangle 133"/>
          <p:cNvSpPr>
            <a:spLocks noGrp="1" noChangeArrowheads="1"/>
          </p:cNvSpPr>
          <p:nvPr>
            <p:ph type="title" idx="4294967295"/>
          </p:nvPr>
        </p:nvSpPr>
        <p:spPr>
          <a:xfrm>
            <a:off x="0" y="0"/>
            <a:ext cx="2209800" cy="609600"/>
          </a:xfrm>
        </p:spPr>
        <p:txBody>
          <a:bodyPr/>
          <a:lstStyle/>
          <a:p>
            <a:r>
              <a:rPr lang="en-GB" sz="2800"/>
              <a:t>Paternity test</a:t>
            </a:r>
          </a:p>
        </p:txBody>
      </p:sp>
    </p:spTree>
    <p:extLst>
      <p:ext uri="{BB962C8B-B14F-4D97-AF65-F5344CB8AC3E}">
        <p14:creationId xmlns:p14="http://schemas.microsoft.com/office/powerpoint/2010/main" val="214162337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3391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2" presetClass="entr" presetSubtype="1" fill="hold" nodeType="clickEffect">
                                  <p:stCondLst>
                                    <p:cond delay="0"/>
                                  </p:stCondLst>
                                  <p:childTnLst>
                                    <p:set>
                                      <p:cBhvr>
                                        <p:cTn id="10" dur="1" fill="hold">
                                          <p:stCondLst>
                                            <p:cond delay="0"/>
                                          </p:stCondLst>
                                        </p:cTn>
                                        <p:tgtEl>
                                          <p:spTgt spid="33851"/>
                                        </p:tgtEl>
                                        <p:attrNameLst>
                                          <p:attrName>style.visibility</p:attrName>
                                        </p:attrNameLst>
                                      </p:cBhvr>
                                      <p:to>
                                        <p:strVal val="visible"/>
                                      </p:to>
                                    </p:set>
                                    <p:animEffect transition="in" filter="wipe(up)">
                                      <p:cBhvr>
                                        <p:cTn id="11" dur="500"/>
                                        <p:tgtEl>
                                          <p:spTgt spid="33851"/>
                                        </p:tgtEl>
                                      </p:cBhvr>
                                    </p:animEffect>
                                  </p:childTnLst>
                                </p:cTn>
                              </p:par>
                            </p:childTnLst>
                          </p:cTn>
                        </p:par>
                        <p:par>
                          <p:cTn id="12" fill="hold" nodeType="afterGroup">
                            <p:stCondLst>
                              <p:cond delay="500"/>
                            </p:stCondLst>
                            <p:childTnLst>
                              <p:par>
                                <p:cTn id="13" presetID="22" presetClass="entr" presetSubtype="1" fill="hold" nodeType="afterEffect">
                                  <p:stCondLst>
                                    <p:cond delay="0"/>
                                  </p:stCondLst>
                                  <p:childTnLst>
                                    <p:set>
                                      <p:cBhvr>
                                        <p:cTn id="14" dur="1" fill="hold">
                                          <p:stCondLst>
                                            <p:cond delay="0"/>
                                          </p:stCondLst>
                                        </p:cTn>
                                        <p:tgtEl>
                                          <p:spTgt spid="33858"/>
                                        </p:tgtEl>
                                        <p:attrNameLst>
                                          <p:attrName>style.visibility</p:attrName>
                                        </p:attrNameLst>
                                      </p:cBhvr>
                                      <p:to>
                                        <p:strVal val="visible"/>
                                      </p:to>
                                    </p:set>
                                    <p:animEffect transition="in" filter="wipe(up)">
                                      <p:cBhvr>
                                        <p:cTn id="15" dur="500"/>
                                        <p:tgtEl>
                                          <p:spTgt spid="33858"/>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1" presetClass="entr" presetSubtype="0" fill="hold" grpId="0" nodeType="clickEffect">
                                  <p:stCondLst>
                                    <p:cond delay="0"/>
                                  </p:stCondLst>
                                  <p:childTnLst>
                                    <p:set>
                                      <p:cBhvr>
                                        <p:cTn id="19" dur="1" fill="hold">
                                          <p:stCondLst>
                                            <p:cond delay="499"/>
                                          </p:stCondLst>
                                        </p:cTn>
                                        <p:tgtEl>
                                          <p:spTgt spid="33920"/>
                                        </p:tgtEl>
                                        <p:attrNameLst>
                                          <p:attrName>style.visibility</p:attrName>
                                        </p:attrNameLst>
                                      </p:cBhvr>
                                      <p:to>
                                        <p:strVal val="visible"/>
                                      </p:to>
                                    </p:set>
                                  </p:childTnLst>
                                </p:cTn>
                              </p:par>
                            </p:childTnLst>
                          </p:cTn>
                        </p:par>
                      </p:childTnLst>
                    </p:cTn>
                  </p:par>
                  <p:par>
                    <p:cTn id="20" fill="hold" nodeType="clickPar">
                      <p:stCondLst>
                        <p:cond delay="indefinite"/>
                      </p:stCondLst>
                      <p:childTnLst>
                        <p:par>
                          <p:cTn id="21" fill="hold" nodeType="withGroup">
                            <p:stCondLst>
                              <p:cond delay="0"/>
                            </p:stCondLst>
                            <p:childTnLst>
                              <p:par>
                                <p:cTn id="22" presetID="22" presetClass="entr" presetSubtype="1" fill="hold" nodeType="clickEffect">
                                  <p:stCondLst>
                                    <p:cond delay="0"/>
                                  </p:stCondLst>
                                  <p:childTnLst>
                                    <p:set>
                                      <p:cBhvr>
                                        <p:cTn id="23" dur="1" fill="hold">
                                          <p:stCondLst>
                                            <p:cond delay="0"/>
                                          </p:stCondLst>
                                        </p:cTn>
                                        <p:tgtEl>
                                          <p:spTgt spid="33840"/>
                                        </p:tgtEl>
                                        <p:attrNameLst>
                                          <p:attrName>style.visibility</p:attrName>
                                        </p:attrNameLst>
                                      </p:cBhvr>
                                      <p:to>
                                        <p:strVal val="visible"/>
                                      </p:to>
                                    </p:set>
                                    <p:animEffect transition="in" filter="wipe(up)">
                                      <p:cBhvr>
                                        <p:cTn id="24" dur="500"/>
                                        <p:tgtEl>
                                          <p:spTgt spid="33840"/>
                                        </p:tgtEl>
                                      </p:cBhvr>
                                    </p:animEffect>
                                  </p:childTnLst>
                                </p:cTn>
                              </p:par>
                            </p:childTnLst>
                          </p:cTn>
                        </p:par>
                        <p:par>
                          <p:cTn id="25" fill="hold" nodeType="afterGroup">
                            <p:stCondLst>
                              <p:cond delay="500"/>
                            </p:stCondLst>
                            <p:childTnLst>
                              <p:par>
                                <p:cTn id="26" presetID="22" presetClass="entr" presetSubtype="1" fill="hold" nodeType="afterEffect">
                                  <p:stCondLst>
                                    <p:cond delay="0"/>
                                  </p:stCondLst>
                                  <p:childTnLst>
                                    <p:set>
                                      <p:cBhvr>
                                        <p:cTn id="27" dur="1" fill="hold">
                                          <p:stCondLst>
                                            <p:cond delay="0"/>
                                          </p:stCondLst>
                                        </p:cTn>
                                        <p:tgtEl>
                                          <p:spTgt spid="33860"/>
                                        </p:tgtEl>
                                        <p:attrNameLst>
                                          <p:attrName>style.visibility</p:attrName>
                                        </p:attrNameLst>
                                      </p:cBhvr>
                                      <p:to>
                                        <p:strVal val="visible"/>
                                      </p:to>
                                    </p:set>
                                    <p:animEffect transition="in" filter="wipe(up)">
                                      <p:cBhvr>
                                        <p:cTn id="28" dur="500"/>
                                        <p:tgtEl>
                                          <p:spTgt spid="33860"/>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22" presetClass="entr" presetSubtype="1" fill="hold" grpId="0" nodeType="clickEffect">
                                  <p:stCondLst>
                                    <p:cond delay="0"/>
                                  </p:stCondLst>
                                  <p:childTnLst>
                                    <p:set>
                                      <p:cBhvr>
                                        <p:cTn id="32" dur="1" fill="hold">
                                          <p:stCondLst>
                                            <p:cond delay="0"/>
                                          </p:stCondLst>
                                        </p:cTn>
                                        <p:tgtEl>
                                          <p:spTgt spid="33922"/>
                                        </p:tgtEl>
                                        <p:attrNameLst>
                                          <p:attrName>style.visibility</p:attrName>
                                        </p:attrNameLst>
                                      </p:cBhvr>
                                      <p:to>
                                        <p:strVal val="visible"/>
                                      </p:to>
                                    </p:set>
                                    <p:animEffect transition="in" filter="wipe(up)">
                                      <p:cBhvr>
                                        <p:cTn id="33" dur="500"/>
                                        <p:tgtEl>
                                          <p:spTgt spid="33922"/>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22" presetClass="entr" presetSubtype="1" fill="hold" nodeType="clickEffect">
                                  <p:stCondLst>
                                    <p:cond delay="0"/>
                                  </p:stCondLst>
                                  <p:childTnLst>
                                    <p:set>
                                      <p:cBhvr>
                                        <p:cTn id="37" dur="1" fill="hold">
                                          <p:stCondLst>
                                            <p:cond delay="0"/>
                                          </p:stCondLst>
                                        </p:cTn>
                                        <p:tgtEl>
                                          <p:spTgt spid="33861"/>
                                        </p:tgtEl>
                                        <p:attrNameLst>
                                          <p:attrName>style.visibility</p:attrName>
                                        </p:attrNameLst>
                                      </p:cBhvr>
                                      <p:to>
                                        <p:strVal val="visible"/>
                                      </p:to>
                                    </p:set>
                                    <p:animEffect transition="in" filter="wipe(up)">
                                      <p:cBhvr>
                                        <p:cTn id="38" dur="500"/>
                                        <p:tgtEl>
                                          <p:spTgt spid="33861"/>
                                        </p:tgtEl>
                                      </p:cBhvr>
                                    </p:animEffect>
                                  </p:childTnLst>
                                </p:cTn>
                              </p:par>
                            </p:childTnLst>
                          </p:cTn>
                        </p:par>
                        <p:par>
                          <p:cTn id="39" fill="hold" nodeType="afterGroup">
                            <p:stCondLst>
                              <p:cond delay="500"/>
                            </p:stCondLst>
                            <p:childTnLst>
                              <p:par>
                                <p:cTn id="40" presetID="22" presetClass="entr" presetSubtype="1" fill="hold" nodeType="afterEffect">
                                  <p:stCondLst>
                                    <p:cond delay="0"/>
                                  </p:stCondLst>
                                  <p:childTnLst>
                                    <p:set>
                                      <p:cBhvr>
                                        <p:cTn id="41" dur="1" fill="hold">
                                          <p:stCondLst>
                                            <p:cond delay="0"/>
                                          </p:stCondLst>
                                        </p:cTn>
                                        <p:tgtEl>
                                          <p:spTgt spid="33867"/>
                                        </p:tgtEl>
                                        <p:attrNameLst>
                                          <p:attrName>style.visibility</p:attrName>
                                        </p:attrNameLst>
                                      </p:cBhvr>
                                      <p:to>
                                        <p:strVal val="visible"/>
                                      </p:to>
                                    </p:set>
                                    <p:animEffect transition="in" filter="wipe(up)">
                                      <p:cBhvr>
                                        <p:cTn id="42" dur="500"/>
                                        <p:tgtEl>
                                          <p:spTgt spid="33867"/>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1" fill="hold" nodeType="clickEffect">
                                  <p:stCondLst>
                                    <p:cond delay="0"/>
                                  </p:stCondLst>
                                  <p:childTnLst>
                                    <p:set>
                                      <p:cBhvr>
                                        <p:cTn id="46" dur="1" fill="hold">
                                          <p:stCondLst>
                                            <p:cond delay="0"/>
                                          </p:stCondLst>
                                        </p:cTn>
                                        <p:tgtEl>
                                          <p:spTgt spid="33873"/>
                                        </p:tgtEl>
                                        <p:attrNameLst>
                                          <p:attrName>style.visibility</p:attrName>
                                        </p:attrNameLst>
                                      </p:cBhvr>
                                      <p:to>
                                        <p:strVal val="visible"/>
                                      </p:to>
                                    </p:set>
                                    <p:animEffect transition="in" filter="wipe(up)">
                                      <p:cBhvr>
                                        <p:cTn id="47" dur="500"/>
                                        <p:tgtEl>
                                          <p:spTgt spid="33873"/>
                                        </p:tgtEl>
                                      </p:cBhvr>
                                    </p:animEffect>
                                  </p:childTnLst>
                                </p:cTn>
                              </p:par>
                            </p:childTnLst>
                          </p:cTn>
                        </p:par>
                        <p:par>
                          <p:cTn id="48" fill="hold" nodeType="afterGroup">
                            <p:stCondLst>
                              <p:cond delay="500"/>
                            </p:stCondLst>
                            <p:childTnLst>
                              <p:par>
                                <p:cTn id="49" presetID="22" presetClass="entr" presetSubtype="1" fill="hold" nodeType="afterEffect">
                                  <p:stCondLst>
                                    <p:cond delay="0"/>
                                  </p:stCondLst>
                                  <p:childTnLst>
                                    <p:set>
                                      <p:cBhvr>
                                        <p:cTn id="50" dur="1" fill="hold">
                                          <p:stCondLst>
                                            <p:cond delay="0"/>
                                          </p:stCondLst>
                                        </p:cTn>
                                        <p:tgtEl>
                                          <p:spTgt spid="33879"/>
                                        </p:tgtEl>
                                        <p:attrNameLst>
                                          <p:attrName>style.visibility</p:attrName>
                                        </p:attrNameLst>
                                      </p:cBhvr>
                                      <p:to>
                                        <p:strVal val="visible"/>
                                      </p:to>
                                    </p:set>
                                    <p:animEffect transition="in" filter="wipe(up)">
                                      <p:cBhvr>
                                        <p:cTn id="51" dur="500"/>
                                        <p:tgtEl>
                                          <p:spTgt spid="33879"/>
                                        </p:tgtEl>
                                      </p:cBhvr>
                                    </p:animEffect>
                                  </p:childTnLst>
                                </p:cTn>
                              </p:par>
                            </p:childTnLst>
                          </p:cTn>
                        </p:par>
                      </p:childTnLst>
                    </p:cTn>
                  </p:par>
                  <p:par>
                    <p:cTn id="52" fill="hold" nodeType="clickPar">
                      <p:stCondLst>
                        <p:cond delay="indefinite"/>
                      </p:stCondLst>
                      <p:childTnLst>
                        <p:par>
                          <p:cTn id="53" fill="hold" nodeType="withGroup">
                            <p:stCondLst>
                              <p:cond delay="0"/>
                            </p:stCondLst>
                            <p:childTnLst>
                              <p:par>
                                <p:cTn id="54" presetID="22" presetClass="entr" presetSubtype="1" fill="hold" nodeType="clickEffect">
                                  <p:stCondLst>
                                    <p:cond delay="0"/>
                                  </p:stCondLst>
                                  <p:childTnLst>
                                    <p:set>
                                      <p:cBhvr>
                                        <p:cTn id="55" dur="1" fill="hold">
                                          <p:stCondLst>
                                            <p:cond delay="0"/>
                                          </p:stCondLst>
                                        </p:cTn>
                                        <p:tgtEl>
                                          <p:spTgt spid="33886"/>
                                        </p:tgtEl>
                                        <p:attrNameLst>
                                          <p:attrName>style.visibility</p:attrName>
                                        </p:attrNameLst>
                                      </p:cBhvr>
                                      <p:to>
                                        <p:strVal val="visible"/>
                                      </p:to>
                                    </p:set>
                                    <p:animEffect transition="in" filter="wipe(up)">
                                      <p:cBhvr>
                                        <p:cTn id="56" dur="500"/>
                                        <p:tgtEl>
                                          <p:spTgt spid="33886"/>
                                        </p:tgtEl>
                                      </p:cBhvr>
                                    </p:animEffect>
                                  </p:childTnLst>
                                </p:cTn>
                              </p:par>
                            </p:childTnLst>
                          </p:cTn>
                        </p:par>
                        <p:par>
                          <p:cTn id="57" fill="hold" nodeType="afterGroup">
                            <p:stCondLst>
                              <p:cond delay="500"/>
                            </p:stCondLst>
                            <p:childTnLst>
                              <p:par>
                                <p:cTn id="58" presetID="22" presetClass="entr" presetSubtype="1" fill="hold" nodeType="afterEffect">
                                  <p:stCondLst>
                                    <p:cond delay="0"/>
                                  </p:stCondLst>
                                  <p:childTnLst>
                                    <p:set>
                                      <p:cBhvr>
                                        <p:cTn id="59" dur="1" fill="hold">
                                          <p:stCondLst>
                                            <p:cond delay="0"/>
                                          </p:stCondLst>
                                        </p:cTn>
                                        <p:tgtEl>
                                          <p:spTgt spid="33898"/>
                                        </p:tgtEl>
                                        <p:attrNameLst>
                                          <p:attrName>style.visibility</p:attrName>
                                        </p:attrNameLst>
                                      </p:cBhvr>
                                      <p:to>
                                        <p:strVal val="visible"/>
                                      </p:to>
                                    </p:set>
                                    <p:animEffect transition="in" filter="wipe(up)">
                                      <p:cBhvr>
                                        <p:cTn id="60" dur="500"/>
                                        <p:tgtEl>
                                          <p:spTgt spid="33898"/>
                                        </p:tgtEl>
                                      </p:cBhvr>
                                    </p:animEffect>
                                  </p:childTnLst>
                                </p:cTn>
                              </p:par>
                            </p:childTnLst>
                          </p:cTn>
                        </p:par>
                      </p:childTnLst>
                    </p:cTn>
                  </p:par>
                  <p:par>
                    <p:cTn id="61" fill="hold" nodeType="clickPar">
                      <p:stCondLst>
                        <p:cond delay="indefinite"/>
                      </p:stCondLst>
                      <p:childTnLst>
                        <p:par>
                          <p:cTn id="62" fill="hold" nodeType="withGroup">
                            <p:stCondLst>
                              <p:cond delay="0"/>
                            </p:stCondLst>
                            <p:childTnLst>
                              <p:par>
                                <p:cTn id="63" presetID="22" presetClass="entr" presetSubtype="1" fill="hold" nodeType="clickEffect">
                                  <p:stCondLst>
                                    <p:cond delay="0"/>
                                  </p:stCondLst>
                                  <p:childTnLst>
                                    <p:set>
                                      <p:cBhvr>
                                        <p:cTn id="64" dur="1" fill="hold">
                                          <p:stCondLst>
                                            <p:cond delay="0"/>
                                          </p:stCondLst>
                                        </p:cTn>
                                        <p:tgtEl>
                                          <p:spTgt spid="33904"/>
                                        </p:tgtEl>
                                        <p:attrNameLst>
                                          <p:attrName>style.visibility</p:attrName>
                                        </p:attrNameLst>
                                      </p:cBhvr>
                                      <p:to>
                                        <p:strVal val="visible"/>
                                      </p:to>
                                    </p:set>
                                    <p:animEffect transition="in" filter="wipe(up)">
                                      <p:cBhvr>
                                        <p:cTn id="65" dur="500"/>
                                        <p:tgtEl>
                                          <p:spTgt spid="33904"/>
                                        </p:tgtEl>
                                      </p:cBhvr>
                                    </p:animEffect>
                                  </p:childTnLst>
                                </p:cTn>
                              </p:par>
                            </p:childTnLst>
                          </p:cTn>
                        </p:par>
                        <p:par>
                          <p:cTn id="66" fill="hold" nodeType="afterGroup">
                            <p:stCondLst>
                              <p:cond delay="500"/>
                            </p:stCondLst>
                            <p:childTnLst>
                              <p:par>
                                <p:cTn id="67" presetID="22" presetClass="entr" presetSubtype="1" fill="hold" nodeType="afterEffect">
                                  <p:stCondLst>
                                    <p:cond delay="0"/>
                                  </p:stCondLst>
                                  <p:childTnLst>
                                    <p:set>
                                      <p:cBhvr>
                                        <p:cTn id="68" dur="1" fill="hold">
                                          <p:stCondLst>
                                            <p:cond delay="0"/>
                                          </p:stCondLst>
                                        </p:cTn>
                                        <p:tgtEl>
                                          <p:spTgt spid="33910"/>
                                        </p:tgtEl>
                                        <p:attrNameLst>
                                          <p:attrName>style.visibility</p:attrName>
                                        </p:attrNameLst>
                                      </p:cBhvr>
                                      <p:to>
                                        <p:strVal val="visible"/>
                                      </p:to>
                                    </p:set>
                                    <p:animEffect transition="in" filter="wipe(up)">
                                      <p:cBhvr>
                                        <p:cTn id="69" dur="500"/>
                                        <p:tgtEl>
                                          <p:spTgt spid="33910"/>
                                        </p:tgtEl>
                                      </p:cBhvr>
                                    </p:animEffect>
                                  </p:childTnLst>
                                </p:cTn>
                              </p:par>
                            </p:childTnLst>
                          </p:cTn>
                        </p:par>
                      </p:childTnLst>
                    </p:cTn>
                  </p:par>
                  <p:par>
                    <p:cTn id="70" fill="hold" nodeType="clickPar">
                      <p:stCondLst>
                        <p:cond delay="indefinite"/>
                      </p:stCondLst>
                      <p:childTnLst>
                        <p:par>
                          <p:cTn id="71" fill="hold" nodeType="withGroup">
                            <p:stCondLst>
                              <p:cond delay="0"/>
                            </p:stCondLst>
                            <p:childTnLst>
                              <p:par>
                                <p:cTn id="72" presetID="22" presetClass="entr" presetSubtype="1" fill="hold" grpId="0" nodeType="clickEffect">
                                  <p:stCondLst>
                                    <p:cond delay="0"/>
                                  </p:stCondLst>
                                  <p:childTnLst>
                                    <p:set>
                                      <p:cBhvr>
                                        <p:cTn id="73" dur="1" fill="hold">
                                          <p:stCondLst>
                                            <p:cond delay="0"/>
                                          </p:stCondLst>
                                        </p:cTn>
                                        <p:tgtEl>
                                          <p:spTgt spid="33921"/>
                                        </p:tgtEl>
                                        <p:attrNameLst>
                                          <p:attrName>style.visibility</p:attrName>
                                        </p:attrNameLst>
                                      </p:cBhvr>
                                      <p:to>
                                        <p:strVal val="visible"/>
                                      </p:to>
                                    </p:set>
                                    <p:animEffect transition="in" filter="wipe(up)">
                                      <p:cBhvr>
                                        <p:cTn id="74" dur="500"/>
                                        <p:tgtEl>
                                          <p:spTgt spid="339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919" grpId="0" autoUpdateAnimBg="0"/>
      <p:bldP spid="33920" grpId="0" autoUpdateAnimBg="0"/>
      <p:bldP spid="33921" grpId="0" autoUpdateAnimBg="0"/>
      <p:bldP spid="33922" grpId="0" autoUpdateAnimBg="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5" name="Text Box 7"/>
          <p:cNvSpPr txBox="1">
            <a:spLocks noChangeArrowheads="1"/>
          </p:cNvSpPr>
          <p:nvPr/>
        </p:nvSpPr>
        <p:spPr bwMode="auto">
          <a:xfrm>
            <a:off x="914400" y="6461125"/>
            <a:ext cx="3175000"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GB" sz="2000">
                <a:latin typeface="Arial" charset="0"/>
              </a:rPr>
              <a:t>Starting position of sample</a:t>
            </a:r>
          </a:p>
        </p:txBody>
      </p:sp>
      <p:grpSp>
        <p:nvGrpSpPr>
          <p:cNvPr id="32782" name="Group 14"/>
          <p:cNvGrpSpPr>
            <a:grpSpLocks/>
          </p:cNvGrpSpPr>
          <p:nvPr/>
        </p:nvGrpSpPr>
        <p:grpSpPr bwMode="auto">
          <a:xfrm>
            <a:off x="381000" y="304800"/>
            <a:ext cx="3810000" cy="5546725"/>
            <a:chOff x="336" y="336"/>
            <a:chExt cx="2400" cy="3494"/>
          </a:xfrm>
        </p:grpSpPr>
        <p:pic>
          <p:nvPicPr>
            <p:cNvPr id="32770" name="Picture 2" descr="C:\Documents and Settings\Don\My Documents\My Pictures\Electrophoretogram paternity.jpg"/>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336" y="336"/>
              <a:ext cx="2400" cy="3494"/>
            </a:xfrm>
            <a:prstGeom prst="rect">
              <a:avLst/>
            </a:prstGeom>
            <a:solidFill>
              <a:srgbClr val="FFDFBF"/>
            </a:solidFill>
            <a:ln>
              <a:noFill/>
            </a:ln>
            <a:extLst>
              <a:ext uri="{91240B29-F687-4f45-9708-019B960494DF}">
                <a14:hiddenLine xmlns:a14="http://schemas.microsoft.com/office/drawing/2010/main" xmlns="" w="9525">
                  <a:solidFill>
                    <a:schemeClr val="accent2"/>
                  </a:solidFill>
                  <a:miter lim="800000"/>
                  <a:headEnd/>
                  <a:tailEnd/>
                </a14:hiddenLine>
              </a:ext>
            </a:extLst>
          </p:spPr>
        </p:pic>
        <p:sp>
          <p:nvSpPr>
            <p:cNvPr id="32776" name="AutoShape 8"/>
            <p:cNvSpPr>
              <a:spLocks noChangeArrowheads="1"/>
            </p:cNvSpPr>
            <p:nvPr/>
          </p:nvSpPr>
          <p:spPr bwMode="auto">
            <a:xfrm>
              <a:off x="432" y="3696"/>
              <a:ext cx="384" cy="96"/>
            </a:xfrm>
            <a:prstGeom prst="roundRect">
              <a:avLst>
                <a:gd name="adj" fmla="val 16667"/>
              </a:avLst>
            </a:prstGeom>
            <a:noFill/>
            <a:ln w="9525">
              <a:solidFill>
                <a:schemeClr val="tx1"/>
              </a:solidFill>
              <a:round/>
              <a:headEnd/>
              <a:tailEnd/>
            </a:ln>
            <a:effectLst/>
            <a:extLst>
              <a:ext uri="{909E8E84-426E-40dd-AFC4-6F175D3DCCD1}">
                <a14:hiddenFill xmlns:a14="http://schemas.microsoft.com/office/drawing/2010/main" xmlns="">
                  <a:solidFill>
                    <a:srgbClr val="FFDFBF"/>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779" name="AutoShape 11"/>
            <p:cNvSpPr>
              <a:spLocks noChangeArrowheads="1"/>
            </p:cNvSpPr>
            <p:nvPr/>
          </p:nvSpPr>
          <p:spPr bwMode="auto">
            <a:xfrm>
              <a:off x="960" y="3696"/>
              <a:ext cx="432" cy="96"/>
            </a:xfrm>
            <a:prstGeom prst="roundRect">
              <a:avLst>
                <a:gd name="adj" fmla="val 16667"/>
              </a:avLst>
            </a:prstGeom>
            <a:noFill/>
            <a:ln w="9525">
              <a:solidFill>
                <a:schemeClr val="tx1"/>
              </a:solidFill>
              <a:round/>
              <a:headEnd/>
              <a:tailEnd/>
            </a:ln>
            <a:effectLst/>
            <a:extLst>
              <a:ext uri="{909E8E84-426E-40dd-AFC4-6F175D3DCCD1}">
                <a14:hiddenFill xmlns:a14="http://schemas.microsoft.com/office/drawing/2010/main" xmlns="">
                  <a:solidFill>
                    <a:srgbClr val="FFDFBF"/>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780" name="AutoShape 12"/>
            <p:cNvSpPr>
              <a:spLocks noChangeArrowheads="1"/>
            </p:cNvSpPr>
            <p:nvPr/>
          </p:nvSpPr>
          <p:spPr bwMode="auto">
            <a:xfrm>
              <a:off x="1584" y="3696"/>
              <a:ext cx="432" cy="96"/>
            </a:xfrm>
            <a:prstGeom prst="roundRect">
              <a:avLst>
                <a:gd name="adj" fmla="val 16667"/>
              </a:avLst>
            </a:prstGeom>
            <a:noFill/>
            <a:ln w="9525">
              <a:solidFill>
                <a:schemeClr val="tx1"/>
              </a:solidFill>
              <a:round/>
              <a:headEnd/>
              <a:tailEnd/>
            </a:ln>
            <a:effectLst/>
            <a:extLst>
              <a:ext uri="{909E8E84-426E-40dd-AFC4-6F175D3DCCD1}">
                <a14:hiddenFill xmlns:a14="http://schemas.microsoft.com/office/drawing/2010/main" xmlns="">
                  <a:solidFill>
                    <a:srgbClr val="FFDFBF"/>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781" name="AutoShape 13"/>
            <p:cNvSpPr>
              <a:spLocks noChangeArrowheads="1"/>
            </p:cNvSpPr>
            <p:nvPr/>
          </p:nvSpPr>
          <p:spPr bwMode="auto">
            <a:xfrm>
              <a:off x="2208" y="3696"/>
              <a:ext cx="432" cy="96"/>
            </a:xfrm>
            <a:prstGeom prst="roundRect">
              <a:avLst>
                <a:gd name="adj" fmla="val 16667"/>
              </a:avLst>
            </a:prstGeom>
            <a:noFill/>
            <a:ln w="9525">
              <a:solidFill>
                <a:schemeClr val="tx1"/>
              </a:solidFill>
              <a:round/>
              <a:headEnd/>
              <a:tailEnd/>
            </a:ln>
            <a:effectLst/>
            <a:extLst>
              <a:ext uri="{909E8E84-426E-40dd-AFC4-6F175D3DCCD1}">
                <a14:hiddenFill xmlns:a14="http://schemas.microsoft.com/office/drawing/2010/main" xmlns="">
                  <a:solidFill>
                    <a:srgbClr val="FFDFBF"/>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grpSp>
      <p:sp>
        <p:nvSpPr>
          <p:cNvPr id="32783" name="Text Box 15"/>
          <p:cNvSpPr txBox="1">
            <a:spLocks noChangeArrowheads="1"/>
          </p:cNvSpPr>
          <p:nvPr/>
        </p:nvSpPr>
        <p:spPr bwMode="auto">
          <a:xfrm>
            <a:off x="838200" y="5791200"/>
            <a:ext cx="354013"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GB">
                <a:latin typeface="Arial" charset="0"/>
              </a:rPr>
              <a:t>1</a:t>
            </a:r>
          </a:p>
        </p:txBody>
      </p:sp>
      <p:sp>
        <p:nvSpPr>
          <p:cNvPr id="32784" name="Text Box 16"/>
          <p:cNvSpPr txBox="1">
            <a:spLocks noChangeArrowheads="1"/>
          </p:cNvSpPr>
          <p:nvPr/>
        </p:nvSpPr>
        <p:spPr bwMode="auto">
          <a:xfrm>
            <a:off x="1752600" y="5791200"/>
            <a:ext cx="354013"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GB">
                <a:latin typeface="Arial" charset="0"/>
              </a:rPr>
              <a:t>2</a:t>
            </a:r>
          </a:p>
        </p:txBody>
      </p:sp>
      <p:sp>
        <p:nvSpPr>
          <p:cNvPr id="32785" name="Text Box 17"/>
          <p:cNvSpPr txBox="1">
            <a:spLocks noChangeArrowheads="1"/>
          </p:cNvSpPr>
          <p:nvPr/>
        </p:nvSpPr>
        <p:spPr bwMode="auto">
          <a:xfrm>
            <a:off x="2667000" y="5791200"/>
            <a:ext cx="354013"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GB">
                <a:latin typeface="Arial" charset="0"/>
              </a:rPr>
              <a:t>3</a:t>
            </a:r>
          </a:p>
        </p:txBody>
      </p:sp>
      <p:sp>
        <p:nvSpPr>
          <p:cNvPr id="32786" name="Text Box 18"/>
          <p:cNvSpPr txBox="1">
            <a:spLocks noChangeArrowheads="1"/>
          </p:cNvSpPr>
          <p:nvPr/>
        </p:nvSpPr>
        <p:spPr bwMode="auto">
          <a:xfrm>
            <a:off x="3733800" y="5791200"/>
            <a:ext cx="354013"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GB">
                <a:latin typeface="Arial" charset="0"/>
              </a:rPr>
              <a:t>4</a:t>
            </a:r>
          </a:p>
        </p:txBody>
      </p:sp>
      <p:sp>
        <p:nvSpPr>
          <p:cNvPr id="32787" name="Text Box 19"/>
          <p:cNvSpPr txBox="1">
            <a:spLocks noChangeArrowheads="1"/>
          </p:cNvSpPr>
          <p:nvPr/>
        </p:nvSpPr>
        <p:spPr bwMode="auto">
          <a:xfrm>
            <a:off x="5089525" y="420688"/>
            <a:ext cx="34036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GB">
                <a:latin typeface="Arial" charset="0"/>
              </a:rPr>
              <a:t>Genetic fingerprint of …</a:t>
            </a:r>
          </a:p>
        </p:txBody>
      </p:sp>
      <p:sp>
        <p:nvSpPr>
          <p:cNvPr id="32788" name="Text Box 20"/>
          <p:cNvSpPr txBox="1">
            <a:spLocks noChangeArrowheads="1"/>
          </p:cNvSpPr>
          <p:nvPr/>
        </p:nvSpPr>
        <p:spPr bwMode="auto">
          <a:xfrm>
            <a:off x="5257800" y="914400"/>
            <a:ext cx="1184275"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GB" sz="2000">
                <a:latin typeface="Arial" charset="0"/>
              </a:rPr>
              <a:t>1 mother</a:t>
            </a:r>
          </a:p>
        </p:txBody>
      </p:sp>
      <p:sp>
        <p:nvSpPr>
          <p:cNvPr id="32789" name="Text Box 21"/>
          <p:cNvSpPr txBox="1">
            <a:spLocks noChangeArrowheads="1"/>
          </p:cNvSpPr>
          <p:nvPr/>
        </p:nvSpPr>
        <p:spPr bwMode="auto">
          <a:xfrm>
            <a:off x="5257800" y="1371600"/>
            <a:ext cx="919163"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GB" sz="2000">
                <a:latin typeface="Arial" charset="0"/>
              </a:rPr>
              <a:t>2 child</a:t>
            </a:r>
          </a:p>
        </p:txBody>
      </p:sp>
      <p:sp>
        <p:nvSpPr>
          <p:cNvPr id="32790" name="Text Box 22"/>
          <p:cNvSpPr txBox="1">
            <a:spLocks noChangeArrowheads="1"/>
          </p:cNvSpPr>
          <p:nvPr/>
        </p:nvSpPr>
        <p:spPr bwMode="auto">
          <a:xfrm>
            <a:off x="5257800" y="1905000"/>
            <a:ext cx="2286000"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GB" sz="2000">
                <a:latin typeface="Arial" charset="0"/>
              </a:rPr>
              <a:t>3 possible father A</a:t>
            </a:r>
          </a:p>
        </p:txBody>
      </p:sp>
      <p:sp>
        <p:nvSpPr>
          <p:cNvPr id="32791" name="Text Box 23"/>
          <p:cNvSpPr txBox="1">
            <a:spLocks noChangeArrowheads="1"/>
          </p:cNvSpPr>
          <p:nvPr/>
        </p:nvSpPr>
        <p:spPr bwMode="auto">
          <a:xfrm>
            <a:off x="5257800" y="2362200"/>
            <a:ext cx="2333625"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GB" sz="2000">
                <a:latin typeface="Arial" charset="0"/>
              </a:rPr>
              <a:t>4 possible father</a:t>
            </a:r>
            <a:r>
              <a:rPr lang="en-GB">
                <a:latin typeface="Arial" charset="0"/>
              </a:rPr>
              <a:t> B</a:t>
            </a:r>
          </a:p>
        </p:txBody>
      </p:sp>
      <p:sp>
        <p:nvSpPr>
          <p:cNvPr id="32796" name="Rectangle 28"/>
          <p:cNvSpPr>
            <a:spLocks noChangeArrowheads="1"/>
          </p:cNvSpPr>
          <p:nvPr/>
        </p:nvSpPr>
        <p:spPr bwMode="auto">
          <a:xfrm>
            <a:off x="4572000" y="5410200"/>
            <a:ext cx="4090858" cy="10156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GB" sz="2000" dirty="0">
                <a:latin typeface="Arial" charset="0"/>
              </a:rPr>
              <a:t>Neither of the child</a:t>
            </a:r>
            <a:r>
              <a:rPr lang="ja-JP" altLang="en-GB" sz="2000" dirty="0">
                <a:latin typeface="Arial" charset="0"/>
              </a:rPr>
              <a:t>’</a:t>
            </a:r>
            <a:r>
              <a:rPr lang="en-GB" sz="2000" dirty="0">
                <a:latin typeface="Arial" charset="0"/>
              </a:rPr>
              <a:t>s repeat</a:t>
            </a:r>
          </a:p>
          <a:p>
            <a:r>
              <a:rPr lang="en-GB" sz="2000" dirty="0">
                <a:latin typeface="Arial" charset="0"/>
              </a:rPr>
              <a:t>fragments match those of possible</a:t>
            </a:r>
          </a:p>
          <a:p>
            <a:r>
              <a:rPr lang="en-GB" sz="2000" dirty="0">
                <a:latin typeface="Arial" charset="0"/>
              </a:rPr>
              <a:t>father B</a:t>
            </a:r>
          </a:p>
        </p:txBody>
      </p:sp>
      <p:sp>
        <p:nvSpPr>
          <p:cNvPr id="32797" name="Rectangle 29"/>
          <p:cNvSpPr>
            <a:spLocks noGrp="1" noChangeArrowheads="1"/>
          </p:cNvSpPr>
          <p:nvPr>
            <p:ph type="title" idx="4294967295"/>
          </p:nvPr>
        </p:nvSpPr>
        <p:spPr>
          <a:xfrm>
            <a:off x="8229600" y="6629400"/>
            <a:ext cx="914400" cy="228600"/>
          </a:xfrm>
        </p:spPr>
        <p:txBody>
          <a:bodyPr/>
          <a:lstStyle/>
          <a:p>
            <a:r>
              <a:rPr lang="en-GB" sz="800"/>
              <a:t>Paternity test</a:t>
            </a:r>
          </a:p>
        </p:txBody>
      </p:sp>
      <p:grpSp>
        <p:nvGrpSpPr>
          <p:cNvPr id="3" name="Group 2"/>
          <p:cNvGrpSpPr/>
          <p:nvPr/>
        </p:nvGrpSpPr>
        <p:grpSpPr>
          <a:xfrm>
            <a:off x="228600" y="2971800"/>
            <a:ext cx="8209305" cy="2057400"/>
            <a:chOff x="228600" y="2971800"/>
            <a:chExt cx="8209305" cy="2057400"/>
          </a:xfrm>
        </p:grpSpPr>
        <p:sp>
          <p:nvSpPr>
            <p:cNvPr id="32792" name="Text Box 24"/>
            <p:cNvSpPr txBox="1">
              <a:spLocks noChangeArrowheads="1"/>
            </p:cNvSpPr>
            <p:nvPr/>
          </p:nvSpPr>
          <p:spPr bwMode="auto">
            <a:xfrm>
              <a:off x="4495800" y="2971800"/>
              <a:ext cx="3942105" cy="132343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GB" sz="2000" dirty="0">
                  <a:latin typeface="Arial" charset="0"/>
                </a:rPr>
                <a:t>There is a match between one of</a:t>
              </a:r>
            </a:p>
            <a:p>
              <a:r>
                <a:rPr lang="en-GB" sz="2000" dirty="0">
                  <a:latin typeface="Arial" charset="0"/>
                </a:rPr>
                <a:t>the child</a:t>
              </a:r>
              <a:r>
                <a:rPr lang="ja-JP" altLang="en-GB" sz="2000" dirty="0">
                  <a:latin typeface="Arial" charset="0"/>
                </a:rPr>
                <a:t>’</a:t>
              </a:r>
              <a:r>
                <a:rPr lang="en-GB" sz="2000" dirty="0">
                  <a:latin typeface="Arial" charset="0"/>
                </a:rPr>
                <a:t>s repeat fragments</a:t>
              </a:r>
            </a:p>
            <a:p>
              <a:r>
                <a:rPr lang="en-GB" sz="2000" dirty="0">
                  <a:latin typeface="Arial" charset="0"/>
                </a:rPr>
                <a:t>and one of the mother</a:t>
              </a:r>
              <a:r>
                <a:rPr lang="ja-JP" altLang="en-GB" sz="2000" dirty="0">
                  <a:latin typeface="Arial" charset="0"/>
                </a:rPr>
                <a:t>’</a:t>
              </a:r>
              <a:r>
                <a:rPr lang="en-GB" sz="2000" dirty="0">
                  <a:latin typeface="Arial" charset="0"/>
                </a:rPr>
                <a:t>s.</a:t>
              </a:r>
            </a:p>
            <a:p>
              <a:endParaRPr lang="en-GB" sz="2000" dirty="0">
                <a:latin typeface="Arial" charset="0"/>
              </a:endParaRPr>
            </a:p>
          </p:txBody>
        </p:sp>
        <p:sp>
          <p:nvSpPr>
            <p:cNvPr id="2" name="Rectangle 1"/>
            <p:cNvSpPr/>
            <p:nvPr/>
          </p:nvSpPr>
          <p:spPr>
            <a:xfrm>
              <a:off x="228600" y="4495800"/>
              <a:ext cx="2209800" cy="533400"/>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 name="Group 3"/>
          <p:cNvGrpSpPr/>
          <p:nvPr/>
        </p:nvGrpSpPr>
        <p:grpSpPr>
          <a:xfrm>
            <a:off x="1219200" y="2819400"/>
            <a:ext cx="7924800" cy="2378075"/>
            <a:chOff x="1219200" y="2819400"/>
            <a:chExt cx="7924800" cy="2378075"/>
          </a:xfrm>
        </p:grpSpPr>
        <p:sp>
          <p:nvSpPr>
            <p:cNvPr id="32794" name="Rectangle 26"/>
            <p:cNvSpPr>
              <a:spLocks noChangeArrowheads="1"/>
            </p:cNvSpPr>
            <p:nvPr/>
          </p:nvSpPr>
          <p:spPr bwMode="auto">
            <a:xfrm>
              <a:off x="4572000" y="4191000"/>
              <a:ext cx="4572000" cy="10064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GB" sz="2000" dirty="0">
                  <a:latin typeface="Arial" charset="0"/>
                </a:rPr>
                <a:t>There is also a match between the child</a:t>
              </a:r>
              <a:r>
                <a:rPr lang="ja-JP" altLang="en-GB" sz="2000" dirty="0">
                  <a:latin typeface="Arial" charset="0"/>
                </a:rPr>
                <a:t>’</a:t>
              </a:r>
              <a:r>
                <a:rPr lang="en-GB" sz="2000" dirty="0">
                  <a:latin typeface="Arial" charset="0"/>
                </a:rPr>
                <a:t>s other fragment and one from possible father A.</a:t>
              </a:r>
            </a:p>
          </p:txBody>
        </p:sp>
        <p:sp>
          <p:nvSpPr>
            <p:cNvPr id="24" name="Rectangle 23"/>
            <p:cNvSpPr/>
            <p:nvPr/>
          </p:nvSpPr>
          <p:spPr>
            <a:xfrm>
              <a:off x="1219200" y="2819400"/>
              <a:ext cx="2209800" cy="533400"/>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87542093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1" fill="hold" nodeType="afterEffect">
                                  <p:stCondLst>
                                    <p:cond delay="0"/>
                                  </p:stCondLst>
                                  <p:childTnLst>
                                    <p:set>
                                      <p:cBhvr>
                                        <p:cTn id="6" dur="1" fill="hold">
                                          <p:stCondLst>
                                            <p:cond delay="0"/>
                                          </p:stCondLst>
                                        </p:cTn>
                                        <p:tgtEl>
                                          <p:spTgt spid="32782"/>
                                        </p:tgtEl>
                                        <p:attrNameLst>
                                          <p:attrName>style.visibility</p:attrName>
                                        </p:attrNameLst>
                                      </p:cBhvr>
                                      <p:to>
                                        <p:strVal val="visible"/>
                                      </p:to>
                                    </p:set>
                                    <p:animEffect transition="in" filter="wipe(up)">
                                      <p:cBhvr>
                                        <p:cTn id="7" dur="500"/>
                                        <p:tgtEl>
                                          <p:spTgt spid="32782"/>
                                        </p:tgtEl>
                                      </p:cBhvr>
                                    </p:animEffect>
                                  </p:childTnLst>
                                </p:cTn>
                              </p:par>
                            </p:childTnLst>
                          </p:cTn>
                        </p:par>
                        <p:par>
                          <p:cTn id="8" fill="hold" nodeType="afterGroup">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32775"/>
                                        </p:tgtEl>
                                        <p:attrNameLst>
                                          <p:attrName>style.visibility</p:attrName>
                                        </p:attrNameLst>
                                      </p:cBhvr>
                                      <p:to>
                                        <p:strVal val="visible"/>
                                      </p:to>
                                    </p:set>
                                    <p:animEffect transition="in" filter="wipe(up)">
                                      <p:cBhvr>
                                        <p:cTn id="11" dur="500"/>
                                        <p:tgtEl>
                                          <p:spTgt spid="32775"/>
                                        </p:tgtEl>
                                      </p:cBhvr>
                                    </p:animEffect>
                                  </p:childTnLst>
                                </p:cTn>
                              </p:par>
                            </p:childTnLst>
                          </p:cTn>
                        </p:par>
                        <p:par>
                          <p:cTn id="12" fill="hold" nodeType="afterGroup">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32787"/>
                                        </p:tgtEl>
                                        <p:attrNameLst>
                                          <p:attrName>style.visibility</p:attrName>
                                        </p:attrNameLst>
                                      </p:cBhvr>
                                      <p:to>
                                        <p:strVal val="visible"/>
                                      </p:to>
                                    </p:set>
                                    <p:animEffect transition="in" filter="wipe(up)">
                                      <p:cBhvr>
                                        <p:cTn id="15" dur="500"/>
                                        <p:tgtEl>
                                          <p:spTgt spid="32787"/>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1" presetClass="entr" presetSubtype="0" fill="hold" grpId="0" nodeType="clickEffect">
                                  <p:stCondLst>
                                    <p:cond delay="0"/>
                                  </p:stCondLst>
                                  <p:childTnLst>
                                    <p:set>
                                      <p:cBhvr>
                                        <p:cTn id="19" dur="1" fill="hold">
                                          <p:stCondLst>
                                            <p:cond delay="499"/>
                                          </p:stCondLst>
                                        </p:cTn>
                                        <p:tgtEl>
                                          <p:spTgt spid="32783"/>
                                        </p:tgtEl>
                                        <p:attrNameLst>
                                          <p:attrName>style.visibility</p:attrName>
                                        </p:attrNameLst>
                                      </p:cBhvr>
                                      <p:to>
                                        <p:strVal val="visible"/>
                                      </p:to>
                                    </p:set>
                                  </p:childTnLst>
                                </p:cTn>
                              </p:par>
                            </p:childTnLst>
                          </p:cTn>
                        </p:par>
                        <p:par>
                          <p:cTn id="20" fill="hold" nodeType="afterGroup">
                            <p:stCondLst>
                              <p:cond delay="500"/>
                            </p:stCondLst>
                            <p:childTnLst>
                              <p:par>
                                <p:cTn id="21" presetID="22" presetClass="entr" presetSubtype="1" fill="hold" grpId="0" nodeType="afterEffect">
                                  <p:stCondLst>
                                    <p:cond delay="0"/>
                                  </p:stCondLst>
                                  <p:childTnLst>
                                    <p:set>
                                      <p:cBhvr>
                                        <p:cTn id="22" dur="1" fill="hold">
                                          <p:stCondLst>
                                            <p:cond delay="0"/>
                                          </p:stCondLst>
                                        </p:cTn>
                                        <p:tgtEl>
                                          <p:spTgt spid="32788"/>
                                        </p:tgtEl>
                                        <p:attrNameLst>
                                          <p:attrName>style.visibility</p:attrName>
                                        </p:attrNameLst>
                                      </p:cBhvr>
                                      <p:to>
                                        <p:strVal val="visible"/>
                                      </p:to>
                                    </p:set>
                                    <p:animEffect transition="in" filter="wipe(up)">
                                      <p:cBhvr>
                                        <p:cTn id="23" dur="500"/>
                                        <p:tgtEl>
                                          <p:spTgt spid="32788"/>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1" presetClass="entr" presetSubtype="0" fill="hold" grpId="0" nodeType="clickEffect">
                                  <p:stCondLst>
                                    <p:cond delay="0"/>
                                  </p:stCondLst>
                                  <p:childTnLst>
                                    <p:set>
                                      <p:cBhvr>
                                        <p:cTn id="27" dur="1" fill="hold">
                                          <p:stCondLst>
                                            <p:cond delay="499"/>
                                          </p:stCondLst>
                                        </p:cTn>
                                        <p:tgtEl>
                                          <p:spTgt spid="32784"/>
                                        </p:tgtEl>
                                        <p:attrNameLst>
                                          <p:attrName>style.visibility</p:attrName>
                                        </p:attrNameLst>
                                      </p:cBhvr>
                                      <p:to>
                                        <p:strVal val="visible"/>
                                      </p:to>
                                    </p:set>
                                  </p:childTnLst>
                                </p:cTn>
                              </p:par>
                            </p:childTnLst>
                          </p:cTn>
                        </p:par>
                        <p:par>
                          <p:cTn id="28" fill="hold" nodeType="afterGroup">
                            <p:stCondLst>
                              <p:cond delay="500"/>
                            </p:stCondLst>
                            <p:childTnLst>
                              <p:par>
                                <p:cTn id="29" presetID="22" presetClass="entr" presetSubtype="1" fill="hold" grpId="0" nodeType="afterEffect">
                                  <p:stCondLst>
                                    <p:cond delay="0"/>
                                  </p:stCondLst>
                                  <p:childTnLst>
                                    <p:set>
                                      <p:cBhvr>
                                        <p:cTn id="30" dur="1" fill="hold">
                                          <p:stCondLst>
                                            <p:cond delay="0"/>
                                          </p:stCondLst>
                                        </p:cTn>
                                        <p:tgtEl>
                                          <p:spTgt spid="32789"/>
                                        </p:tgtEl>
                                        <p:attrNameLst>
                                          <p:attrName>style.visibility</p:attrName>
                                        </p:attrNameLst>
                                      </p:cBhvr>
                                      <p:to>
                                        <p:strVal val="visible"/>
                                      </p:to>
                                    </p:set>
                                    <p:animEffect transition="in" filter="wipe(up)">
                                      <p:cBhvr>
                                        <p:cTn id="31" dur="500"/>
                                        <p:tgtEl>
                                          <p:spTgt spid="32789"/>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1" presetClass="entr" presetSubtype="0" fill="hold" grpId="0" nodeType="clickEffect">
                                  <p:stCondLst>
                                    <p:cond delay="0"/>
                                  </p:stCondLst>
                                  <p:childTnLst>
                                    <p:set>
                                      <p:cBhvr>
                                        <p:cTn id="35" dur="1" fill="hold">
                                          <p:stCondLst>
                                            <p:cond delay="499"/>
                                          </p:stCondLst>
                                        </p:cTn>
                                        <p:tgtEl>
                                          <p:spTgt spid="32785"/>
                                        </p:tgtEl>
                                        <p:attrNameLst>
                                          <p:attrName>style.visibility</p:attrName>
                                        </p:attrNameLst>
                                      </p:cBhvr>
                                      <p:to>
                                        <p:strVal val="visible"/>
                                      </p:to>
                                    </p:set>
                                  </p:childTnLst>
                                </p:cTn>
                              </p:par>
                            </p:childTnLst>
                          </p:cTn>
                        </p:par>
                        <p:par>
                          <p:cTn id="36" fill="hold" nodeType="afterGroup">
                            <p:stCondLst>
                              <p:cond delay="500"/>
                            </p:stCondLst>
                            <p:childTnLst>
                              <p:par>
                                <p:cTn id="37" presetID="22" presetClass="entr" presetSubtype="1" fill="hold" grpId="0" nodeType="afterEffect">
                                  <p:stCondLst>
                                    <p:cond delay="0"/>
                                  </p:stCondLst>
                                  <p:childTnLst>
                                    <p:set>
                                      <p:cBhvr>
                                        <p:cTn id="38" dur="1" fill="hold">
                                          <p:stCondLst>
                                            <p:cond delay="0"/>
                                          </p:stCondLst>
                                        </p:cTn>
                                        <p:tgtEl>
                                          <p:spTgt spid="32790"/>
                                        </p:tgtEl>
                                        <p:attrNameLst>
                                          <p:attrName>style.visibility</p:attrName>
                                        </p:attrNameLst>
                                      </p:cBhvr>
                                      <p:to>
                                        <p:strVal val="visible"/>
                                      </p:to>
                                    </p:set>
                                    <p:animEffect transition="in" filter="wipe(up)">
                                      <p:cBhvr>
                                        <p:cTn id="39" dur="500"/>
                                        <p:tgtEl>
                                          <p:spTgt spid="32790"/>
                                        </p:tgtEl>
                                      </p:cBhvr>
                                    </p:animEffect>
                                  </p:childTnLst>
                                </p:cTn>
                              </p:par>
                            </p:childTnLst>
                          </p:cTn>
                        </p:par>
                      </p:childTnLst>
                    </p:cTn>
                  </p:par>
                  <p:par>
                    <p:cTn id="40" fill="hold" nodeType="clickPar">
                      <p:stCondLst>
                        <p:cond delay="indefinite"/>
                      </p:stCondLst>
                      <p:childTnLst>
                        <p:par>
                          <p:cTn id="41" fill="hold" nodeType="withGroup">
                            <p:stCondLst>
                              <p:cond delay="0"/>
                            </p:stCondLst>
                            <p:childTnLst>
                              <p:par>
                                <p:cTn id="42" presetID="1" presetClass="entr" presetSubtype="0" fill="hold" grpId="0" nodeType="clickEffect">
                                  <p:stCondLst>
                                    <p:cond delay="0"/>
                                  </p:stCondLst>
                                  <p:childTnLst>
                                    <p:set>
                                      <p:cBhvr>
                                        <p:cTn id="43" dur="1" fill="hold">
                                          <p:stCondLst>
                                            <p:cond delay="499"/>
                                          </p:stCondLst>
                                        </p:cTn>
                                        <p:tgtEl>
                                          <p:spTgt spid="32786"/>
                                        </p:tgtEl>
                                        <p:attrNameLst>
                                          <p:attrName>style.visibility</p:attrName>
                                        </p:attrNameLst>
                                      </p:cBhvr>
                                      <p:to>
                                        <p:strVal val="visible"/>
                                      </p:to>
                                    </p:set>
                                  </p:childTnLst>
                                </p:cTn>
                              </p:par>
                            </p:childTnLst>
                          </p:cTn>
                        </p:par>
                        <p:par>
                          <p:cTn id="44" fill="hold" nodeType="afterGroup">
                            <p:stCondLst>
                              <p:cond delay="500"/>
                            </p:stCondLst>
                            <p:childTnLst>
                              <p:par>
                                <p:cTn id="45" presetID="22" presetClass="entr" presetSubtype="1" fill="hold" grpId="0" nodeType="afterEffect">
                                  <p:stCondLst>
                                    <p:cond delay="0"/>
                                  </p:stCondLst>
                                  <p:childTnLst>
                                    <p:set>
                                      <p:cBhvr>
                                        <p:cTn id="46" dur="1" fill="hold">
                                          <p:stCondLst>
                                            <p:cond delay="0"/>
                                          </p:stCondLst>
                                        </p:cTn>
                                        <p:tgtEl>
                                          <p:spTgt spid="32791"/>
                                        </p:tgtEl>
                                        <p:attrNameLst>
                                          <p:attrName>style.visibility</p:attrName>
                                        </p:attrNameLst>
                                      </p:cBhvr>
                                      <p:to>
                                        <p:strVal val="visible"/>
                                      </p:to>
                                    </p:set>
                                    <p:animEffect transition="in" filter="wipe(up)">
                                      <p:cBhvr>
                                        <p:cTn id="47" dur="500"/>
                                        <p:tgtEl>
                                          <p:spTgt spid="32791"/>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9" presetClass="entr" presetSubtype="0" fill="hold" nodeType="clickEffect">
                                  <p:stCondLst>
                                    <p:cond delay="0"/>
                                  </p:stCondLst>
                                  <p:childTnLst>
                                    <p:set>
                                      <p:cBhvr>
                                        <p:cTn id="51" dur="1" fill="hold">
                                          <p:stCondLst>
                                            <p:cond delay="0"/>
                                          </p:stCondLst>
                                        </p:cTn>
                                        <p:tgtEl>
                                          <p:spTgt spid="3"/>
                                        </p:tgtEl>
                                        <p:attrNameLst>
                                          <p:attrName>style.visibility</p:attrName>
                                        </p:attrNameLst>
                                      </p:cBhvr>
                                      <p:to>
                                        <p:strVal val="visible"/>
                                      </p:to>
                                    </p:set>
                                    <p:animEffect transition="in" filter="dissolve">
                                      <p:cBhvr>
                                        <p:cTn id="52" dur="500"/>
                                        <p:tgtEl>
                                          <p:spTgt spid="3"/>
                                        </p:tgtEl>
                                      </p:cBhvr>
                                    </p:animEffect>
                                  </p:childTnLst>
                                </p:cTn>
                              </p:par>
                            </p:childTnLst>
                          </p:cTn>
                        </p:par>
                      </p:childTnLst>
                    </p:cTn>
                  </p:par>
                  <p:par>
                    <p:cTn id="53" fill="hold">
                      <p:stCondLst>
                        <p:cond delay="indefinite"/>
                      </p:stCondLst>
                      <p:childTnLst>
                        <p:par>
                          <p:cTn id="54" fill="hold">
                            <p:stCondLst>
                              <p:cond delay="0"/>
                            </p:stCondLst>
                            <p:childTnLst>
                              <p:par>
                                <p:cTn id="55" presetID="9" presetClass="entr" presetSubtype="0" fill="hold" nodeType="clickEffect">
                                  <p:stCondLst>
                                    <p:cond delay="0"/>
                                  </p:stCondLst>
                                  <p:childTnLst>
                                    <p:set>
                                      <p:cBhvr>
                                        <p:cTn id="56" dur="1" fill="hold">
                                          <p:stCondLst>
                                            <p:cond delay="0"/>
                                          </p:stCondLst>
                                        </p:cTn>
                                        <p:tgtEl>
                                          <p:spTgt spid="4"/>
                                        </p:tgtEl>
                                        <p:attrNameLst>
                                          <p:attrName>style.visibility</p:attrName>
                                        </p:attrNameLst>
                                      </p:cBhvr>
                                      <p:to>
                                        <p:strVal val="visible"/>
                                      </p:to>
                                    </p:set>
                                    <p:animEffect transition="in" filter="dissolve">
                                      <p:cBhvr>
                                        <p:cTn id="57" dur="500"/>
                                        <p:tgtEl>
                                          <p:spTgt spid="4"/>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1" fill="hold" grpId="0" nodeType="clickEffect">
                                  <p:stCondLst>
                                    <p:cond delay="0"/>
                                  </p:stCondLst>
                                  <p:childTnLst>
                                    <p:set>
                                      <p:cBhvr>
                                        <p:cTn id="61" dur="1" fill="hold">
                                          <p:stCondLst>
                                            <p:cond delay="0"/>
                                          </p:stCondLst>
                                        </p:cTn>
                                        <p:tgtEl>
                                          <p:spTgt spid="32796"/>
                                        </p:tgtEl>
                                        <p:attrNameLst>
                                          <p:attrName>style.visibility</p:attrName>
                                        </p:attrNameLst>
                                      </p:cBhvr>
                                      <p:to>
                                        <p:strVal val="visible"/>
                                      </p:to>
                                    </p:set>
                                    <p:animEffect transition="in" filter="wipe(up)">
                                      <p:cBhvr>
                                        <p:cTn id="62" dur="500"/>
                                        <p:tgtEl>
                                          <p:spTgt spid="327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775" grpId="0" autoUpdateAnimBg="0"/>
      <p:bldP spid="32783" grpId="0" autoUpdateAnimBg="0"/>
      <p:bldP spid="32784" grpId="0" autoUpdateAnimBg="0"/>
      <p:bldP spid="32785" grpId="0" autoUpdateAnimBg="0"/>
      <p:bldP spid="32786" grpId="0" autoUpdateAnimBg="0"/>
      <p:bldP spid="32787" grpId="0" autoUpdateAnimBg="0"/>
      <p:bldP spid="32788" grpId="0" autoUpdateAnimBg="0"/>
      <p:bldP spid="32789" grpId="0" autoUpdateAnimBg="0"/>
      <p:bldP spid="32790" grpId="0" autoUpdateAnimBg="0"/>
      <p:bldP spid="32791" grpId="0" autoUpdateAnimBg="0"/>
      <p:bldP spid="32796" grpId="0" autoUpdateAnimBg="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pPr eaLnBrk="1" hangingPunct="1"/>
            <a:r>
              <a:rPr lang="en-US">
                <a:latin typeface="Comic Sans MS" pitchFamily="66" charset="0"/>
                <a:cs typeface="Arial" charset="0"/>
              </a:rPr>
              <a:t>How Genetics has impacted human life?</a:t>
            </a:r>
          </a:p>
        </p:txBody>
      </p:sp>
      <p:sp>
        <p:nvSpPr>
          <p:cNvPr id="13315" name="TextBox 2"/>
          <p:cNvSpPr txBox="1">
            <a:spLocks noChangeArrowheads="1"/>
          </p:cNvSpPr>
          <p:nvPr/>
        </p:nvSpPr>
        <p:spPr bwMode="auto">
          <a:xfrm>
            <a:off x="685800" y="2057400"/>
            <a:ext cx="7010400" cy="5078314"/>
          </a:xfrm>
          <a:prstGeom prst="rect">
            <a:avLst/>
          </a:prstGeom>
          <a:noFill/>
          <a:ln w="9525">
            <a:noFill/>
            <a:miter lim="800000"/>
            <a:headEnd/>
            <a:tailEnd/>
          </a:ln>
        </p:spPr>
        <p:txBody>
          <a:bodyPr>
            <a:spAutoFit/>
          </a:bodyPr>
          <a:lstStyle/>
          <a:p>
            <a:r>
              <a:rPr lang="en-US" b="1" i="1" dirty="0"/>
              <a:t>Food production:</a:t>
            </a:r>
          </a:p>
          <a:p>
            <a:r>
              <a:rPr lang="en-US" dirty="0"/>
              <a:t>	Green revolution- Dramatic increase in the yield of crop plants to feed the over populated world</a:t>
            </a:r>
          </a:p>
          <a:p>
            <a:endParaRPr lang="en-US" dirty="0"/>
          </a:p>
          <a:p>
            <a:endParaRPr lang="en-US" dirty="0"/>
          </a:p>
          <a:p>
            <a:r>
              <a:rPr lang="en-US" b="1" i="1" dirty="0"/>
              <a:t>Human health:</a:t>
            </a:r>
          </a:p>
          <a:p>
            <a:r>
              <a:rPr lang="en-US" dirty="0"/>
              <a:t>	thousands of genes involved in growth, differentiation and maintenance. Ex. </a:t>
            </a:r>
            <a:r>
              <a:rPr lang="en-US" dirty="0" err="1"/>
              <a:t>Phenylketonuria</a:t>
            </a:r>
            <a:r>
              <a:rPr lang="en-US" dirty="0"/>
              <a:t> (mutant enzyme is phenylalanine </a:t>
            </a:r>
            <a:r>
              <a:rPr lang="en-US" dirty="0" err="1"/>
              <a:t>hydroxylase</a:t>
            </a:r>
            <a:r>
              <a:rPr lang="en-US" dirty="0"/>
              <a:t>)</a:t>
            </a:r>
          </a:p>
          <a:p>
            <a:endParaRPr lang="en-US" dirty="0"/>
          </a:p>
          <a:p>
            <a:r>
              <a:rPr lang="en-US" sz="2400" b="1" i="1" dirty="0"/>
              <a:t>Criminal Law:</a:t>
            </a:r>
          </a:p>
          <a:p>
            <a:r>
              <a:rPr lang="en-US" sz="2400" b="1" dirty="0"/>
              <a:t>	DNA finger printing</a:t>
            </a:r>
          </a:p>
          <a:p>
            <a:r>
              <a:rPr lang="en-US" sz="2400" b="1" dirty="0"/>
              <a:t>	</a:t>
            </a:r>
          </a:p>
          <a:p>
            <a:endParaRPr lang="en-US" dirty="0"/>
          </a:p>
          <a:p>
            <a:endParaRPr lang="en-US" dirty="0"/>
          </a:p>
          <a:p>
            <a:endParaRPr lang="en-US" dirty="0"/>
          </a:p>
          <a:p>
            <a:endParaRPr lang="en-US"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ep_10951109-Down-syndrome-love-couple.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50260" y="1524000"/>
            <a:ext cx="3417540" cy="2260600"/>
          </a:xfrm>
          <a:prstGeom prst="rect">
            <a:avLst/>
          </a:prstGeom>
        </p:spPr>
      </p:pic>
      <p:sp>
        <p:nvSpPr>
          <p:cNvPr id="8194" name="Title 1"/>
          <p:cNvSpPr>
            <a:spLocks noGrp="1"/>
          </p:cNvSpPr>
          <p:nvPr>
            <p:ph type="title"/>
          </p:nvPr>
        </p:nvSpPr>
        <p:spPr/>
        <p:txBody>
          <a:bodyPr/>
          <a:lstStyle/>
          <a:p>
            <a:pPr eaLnBrk="1" hangingPunct="1"/>
            <a:r>
              <a:rPr lang="en-US">
                <a:latin typeface="Comic Sans MS" pitchFamily="66" charset="0"/>
              </a:rPr>
              <a:t>Genotype Vs Phenotype</a:t>
            </a:r>
          </a:p>
        </p:txBody>
      </p:sp>
      <p:sp>
        <p:nvSpPr>
          <p:cNvPr id="7" name="TextBox 6"/>
          <p:cNvSpPr txBox="1"/>
          <p:nvPr/>
        </p:nvSpPr>
        <p:spPr>
          <a:xfrm>
            <a:off x="76200" y="1676400"/>
            <a:ext cx="6629400" cy="5016757"/>
          </a:xfrm>
          <a:prstGeom prst="rect">
            <a:avLst/>
          </a:prstGeom>
          <a:noFill/>
        </p:spPr>
        <p:txBody>
          <a:bodyPr>
            <a:spAutoFit/>
          </a:bodyPr>
          <a:lstStyle/>
          <a:p>
            <a:pPr>
              <a:defRPr/>
            </a:pPr>
            <a:r>
              <a:rPr lang="en-US" sz="2800" b="1" dirty="0">
                <a:ln w="18000">
                  <a:solidFill>
                    <a:schemeClr val="accent2">
                      <a:satMod val="140000"/>
                    </a:schemeClr>
                  </a:solidFill>
                  <a:prstDash val="solid"/>
                  <a:miter lim="800000"/>
                </a:ln>
                <a:blipFill>
                  <a:blip r:embed="rId3"/>
                  <a:tile tx="0" ty="0" sx="100000" sy="100000" flip="none" algn="tl"/>
                </a:blipFill>
                <a:effectLst>
                  <a:outerShdw blurRad="25500" dist="23000" dir="7020000" algn="tl">
                    <a:srgbClr val="000000">
                      <a:alpha val="50000"/>
                    </a:srgbClr>
                  </a:outerShdw>
                </a:effectLst>
              </a:rPr>
              <a:t>	</a:t>
            </a:r>
            <a:r>
              <a:rPr lang="en-US" sz="3200" b="1" dirty="0">
                <a:ln w="18000">
                  <a:solidFill>
                    <a:schemeClr val="accent2">
                      <a:satMod val="140000"/>
                    </a:schemeClr>
                  </a:solidFill>
                  <a:prstDash val="solid"/>
                  <a:miter lim="800000"/>
                </a:ln>
                <a:blipFill>
                  <a:blip r:embed="rId3"/>
                  <a:tile tx="0" ty="0" sx="100000" sy="100000" flip="none" algn="tl"/>
                </a:blipFill>
                <a:effectLst>
                  <a:outerShdw blurRad="25500" dist="23000" dir="7020000" algn="tl">
                    <a:srgbClr val="000000">
                      <a:alpha val="50000"/>
                    </a:srgbClr>
                  </a:outerShdw>
                </a:effectLst>
              </a:rPr>
              <a:t>What is a Phenotype?</a:t>
            </a:r>
          </a:p>
          <a:p>
            <a:pPr>
              <a:defRPr/>
            </a:pPr>
            <a:endParaRPr lang="en-US" sz="3200" dirty="0"/>
          </a:p>
          <a:p>
            <a:pPr>
              <a:defRPr/>
            </a:pPr>
            <a:r>
              <a:rPr lang="en-US" sz="3200" dirty="0">
                <a:ln>
                  <a:solidFill>
                    <a:srgbClr val="FF0000"/>
                  </a:solidFill>
                </a:ln>
              </a:rPr>
              <a:t>	The way an organism </a:t>
            </a:r>
          </a:p>
          <a:p>
            <a:pPr>
              <a:defRPr/>
            </a:pPr>
            <a:r>
              <a:rPr lang="en-US" sz="3200" dirty="0">
                <a:ln>
                  <a:solidFill>
                    <a:srgbClr val="FF0000"/>
                  </a:solidFill>
                </a:ln>
              </a:rPr>
              <a:t>		looks like</a:t>
            </a:r>
          </a:p>
          <a:p>
            <a:pPr>
              <a:defRPr/>
            </a:pPr>
            <a:endParaRPr lang="en-US" sz="3200" dirty="0"/>
          </a:p>
          <a:p>
            <a:pPr>
              <a:defRPr/>
            </a:pPr>
            <a:r>
              <a:rPr lang="en-US" sz="3200" dirty="0"/>
              <a:t> </a:t>
            </a:r>
          </a:p>
          <a:p>
            <a:pPr>
              <a:defRPr/>
            </a:pPr>
            <a:r>
              <a:rPr lang="en-US" sz="3200" dirty="0"/>
              <a:t>	</a:t>
            </a:r>
            <a:r>
              <a:rPr lang="en-US" sz="3200" b="1" dirty="0">
                <a:ln w="18000">
                  <a:solidFill>
                    <a:schemeClr val="accent2">
                      <a:satMod val="140000"/>
                    </a:schemeClr>
                  </a:solidFill>
                  <a:prstDash val="solid"/>
                  <a:miter lim="800000"/>
                </a:ln>
                <a:blipFill>
                  <a:blip r:embed="rId3"/>
                  <a:tile tx="0" ty="0" sx="100000" sy="100000" flip="none" algn="tl"/>
                </a:blipFill>
                <a:effectLst>
                  <a:outerShdw blurRad="25500" dist="23000" dir="7020000" algn="tl">
                    <a:srgbClr val="000000">
                      <a:alpha val="50000"/>
                    </a:srgbClr>
                  </a:outerShdw>
                </a:effectLst>
              </a:rPr>
              <a:t>What is a Genotype?  </a:t>
            </a:r>
            <a:endParaRPr lang="en-US" sz="3200" dirty="0">
              <a:blipFill>
                <a:blip r:embed="rId3"/>
                <a:tile tx="0" ty="0" sx="100000" sy="100000" flip="none" algn="tl"/>
              </a:blipFill>
            </a:endParaRPr>
          </a:p>
          <a:p>
            <a:pPr>
              <a:defRPr/>
            </a:pPr>
            <a:endParaRPr lang="en-US" sz="3200" dirty="0"/>
          </a:p>
          <a:p>
            <a:pPr>
              <a:defRPr/>
            </a:pPr>
            <a:r>
              <a:rPr lang="en-US" sz="3200" dirty="0">
                <a:ln>
                  <a:solidFill>
                    <a:srgbClr val="FF0000"/>
                  </a:solidFill>
                </a:ln>
              </a:rPr>
              <a:t>	All the genes an </a:t>
            </a:r>
          </a:p>
          <a:p>
            <a:pPr>
              <a:defRPr/>
            </a:pPr>
            <a:r>
              <a:rPr lang="en-US" sz="3200" dirty="0">
                <a:ln>
                  <a:solidFill>
                    <a:srgbClr val="FF0000"/>
                  </a:solidFill>
                </a:ln>
              </a:rPr>
              <a:t>	organism carries.</a:t>
            </a:r>
          </a:p>
        </p:txBody>
      </p:sp>
      <p:pic>
        <p:nvPicPr>
          <p:cNvPr id="3" name="Picture 2" descr="Karyotype-Down-syndrome5.gif"/>
          <p:cNvPicPr>
            <a:picLocks noChangeAspect="1"/>
          </p:cNvPicPr>
          <p:nvPr/>
        </p:nvPicPr>
        <p:blipFill rotWithShape="1">
          <a:blip r:embed="rId4" cstate="print">
            <a:extLst>
              <a:ext uri="{28A0092B-C50C-407E-A947-70E740481C1C}">
                <a14:useLocalDpi xmlns:a14="http://schemas.microsoft.com/office/drawing/2010/main" val="0"/>
              </a:ext>
            </a:extLst>
          </a:blip>
          <a:srcRect t="6468" b="-6468"/>
          <a:stretch/>
        </p:blipFill>
        <p:spPr>
          <a:xfrm>
            <a:off x="5875528" y="4114800"/>
            <a:ext cx="2582672" cy="2755900"/>
          </a:xfrm>
          <a:prstGeom prst="rect">
            <a:avLst/>
          </a:prstGeom>
          <a:ln>
            <a:solidFill>
              <a:srgbClr val="17375E"/>
            </a:solidFill>
          </a:ln>
        </p:spPr>
      </p:pic>
      <p:sp>
        <p:nvSpPr>
          <p:cNvPr id="4" name="Rectangle 3">
            <a:extLst>
              <a:ext uri="{FF2B5EF4-FFF2-40B4-BE49-F238E27FC236}">
                <a16:creationId xmlns:a16="http://schemas.microsoft.com/office/drawing/2014/main" id="{E2FAA2C0-0729-0863-451C-12326E7E8F0C}"/>
              </a:ext>
            </a:extLst>
          </p:cNvPr>
          <p:cNvSpPr/>
          <p:nvPr/>
        </p:nvSpPr>
        <p:spPr>
          <a:xfrm rot="1130576">
            <a:off x="7292523" y="2422662"/>
            <a:ext cx="980445" cy="366001"/>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7CCF8C82-12A8-9196-F545-2CBB3945D8CB}"/>
              </a:ext>
            </a:extLst>
          </p:cNvPr>
          <p:cNvSpPr/>
          <p:nvPr/>
        </p:nvSpPr>
        <p:spPr>
          <a:xfrm rot="2529126">
            <a:off x="6382561" y="2619726"/>
            <a:ext cx="980445" cy="366001"/>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7">
                                            <p:txEl>
                                              <p:pRg st="6" end="6"/>
                                            </p:txEl>
                                          </p:spTgt>
                                        </p:tgtEl>
                                        <p:attrNameLst>
                                          <p:attrName>style.visibility</p:attrName>
                                        </p:attrNameLst>
                                      </p:cBhvr>
                                      <p:to>
                                        <p:strVal val="visible"/>
                                      </p:to>
                                    </p:set>
                                    <p:animEffect transition="in" filter="dissolve">
                                      <p:cBhvr>
                                        <p:cTn id="27" dur="500"/>
                                        <p:tgtEl>
                                          <p:spTgt spid="7">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7">
                                            <p:txEl>
                                              <p:pRg st="8" end="8"/>
                                            </p:txEl>
                                          </p:spTgt>
                                        </p:tgtEl>
                                        <p:attrNameLst>
                                          <p:attrName>style.visibility</p:attrName>
                                        </p:attrNameLst>
                                      </p:cBhvr>
                                      <p:to>
                                        <p:strVal val="visible"/>
                                      </p:to>
                                    </p:set>
                                    <p:animEffect transition="in" filter="blinds(horizontal)">
                                      <p:cBhvr>
                                        <p:cTn id="32" dur="500"/>
                                        <p:tgtEl>
                                          <p:spTgt spid="7">
                                            <p:txEl>
                                              <p:pRg st="8" end="8"/>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7">
                                            <p:txEl>
                                              <p:pRg st="9" end="9"/>
                                            </p:txEl>
                                          </p:spTgt>
                                        </p:tgtEl>
                                        <p:attrNameLst>
                                          <p:attrName>style.visibility</p:attrName>
                                        </p:attrNameLst>
                                      </p:cBhvr>
                                      <p:to>
                                        <p:strVal val="visible"/>
                                      </p:to>
                                    </p:set>
                                    <p:animEffect transition="in" filter="blinds(horizontal)">
                                      <p:cBhvr>
                                        <p:cTn id="37" dur="500"/>
                                        <p:tgtEl>
                                          <p:spTgt spid="7">
                                            <p:txEl>
                                              <p:pRg st="9" end="9"/>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p:txBody>
          <a:bodyPr/>
          <a:lstStyle/>
          <a:p>
            <a:pPr eaLnBrk="1" hangingPunct="1"/>
            <a:r>
              <a:rPr lang="en-US">
                <a:latin typeface="Comic Sans MS" pitchFamily="66" charset="0"/>
              </a:rPr>
              <a:t>How do you get a phenotype?</a:t>
            </a:r>
          </a:p>
        </p:txBody>
      </p:sp>
      <p:sp>
        <p:nvSpPr>
          <p:cNvPr id="5" name="TextBox 4"/>
          <p:cNvSpPr txBox="1">
            <a:spLocks noChangeArrowheads="1"/>
          </p:cNvSpPr>
          <p:nvPr/>
        </p:nvSpPr>
        <p:spPr bwMode="auto">
          <a:xfrm>
            <a:off x="609600" y="1600200"/>
            <a:ext cx="7848600" cy="954088"/>
          </a:xfrm>
          <a:prstGeom prst="rect">
            <a:avLst/>
          </a:prstGeom>
          <a:noFill/>
          <a:ln w="9525">
            <a:noFill/>
            <a:miter lim="800000"/>
            <a:headEnd/>
            <a:tailEnd/>
          </a:ln>
        </p:spPr>
        <p:txBody>
          <a:bodyPr>
            <a:spAutoFit/>
          </a:bodyPr>
          <a:lstStyle/>
          <a:p>
            <a:pPr algn="ctr"/>
            <a:r>
              <a:rPr lang="en-US" sz="2800"/>
              <a:t>The phenotype of each organism is controlled by it’s genotype.</a:t>
            </a:r>
          </a:p>
        </p:txBody>
      </p:sp>
      <p:sp>
        <p:nvSpPr>
          <p:cNvPr id="6" name="TextBox 5"/>
          <p:cNvSpPr txBox="1">
            <a:spLocks noChangeArrowheads="1"/>
          </p:cNvSpPr>
          <p:nvPr/>
        </p:nvSpPr>
        <p:spPr bwMode="auto">
          <a:xfrm>
            <a:off x="3505200" y="2819400"/>
            <a:ext cx="1676400" cy="769938"/>
          </a:xfrm>
          <a:prstGeom prst="rect">
            <a:avLst/>
          </a:prstGeom>
          <a:noFill/>
          <a:ln w="9525">
            <a:noFill/>
            <a:miter lim="800000"/>
            <a:headEnd/>
            <a:tailEnd/>
          </a:ln>
        </p:spPr>
        <p:txBody>
          <a:bodyPr>
            <a:spAutoFit/>
          </a:bodyPr>
          <a:lstStyle/>
          <a:p>
            <a:pPr algn="ctr"/>
            <a:r>
              <a:rPr lang="en-US" sz="4400"/>
              <a:t>BUT</a:t>
            </a:r>
            <a:r>
              <a:rPr lang="en-US"/>
              <a:t> </a:t>
            </a:r>
          </a:p>
        </p:txBody>
      </p:sp>
      <p:sp>
        <p:nvSpPr>
          <p:cNvPr id="7" name="TextBox 6"/>
          <p:cNvSpPr txBox="1">
            <a:spLocks noChangeArrowheads="1"/>
          </p:cNvSpPr>
          <p:nvPr/>
        </p:nvSpPr>
        <p:spPr bwMode="auto">
          <a:xfrm>
            <a:off x="762000" y="4343400"/>
            <a:ext cx="7391400" cy="1200150"/>
          </a:xfrm>
          <a:prstGeom prst="rect">
            <a:avLst/>
          </a:prstGeom>
          <a:noFill/>
          <a:ln w="9525">
            <a:noFill/>
            <a:miter lim="800000"/>
            <a:headEnd/>
            <a:tailEnd/>
          </a:ln>
        </p:spPr>
        <p:txBody>
          <a:bodyPr>
            <a:spAutoFit/>
          </a:bodyPr>
          <a:lstStyle/>
          <a:p>
            <a:pPr algn="ctr"/>
            <a:r>
              <a:rPr lang="en-US" sz="3600"/>
              <a:t>      </a:t>
            </a:r>
            <a:r>
              <a:rPr lang="en-US" sz="3600">
                <a:solidFill>
                  <a:srgbClr val="FF0000"/>
                </a:solidFill>
              </a:rPr>
              <a:t>Environment also plays an important role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 presetClass="entr" presetSubtype="16"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box(in)">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p:txBody>
          <a:bodyPr/>
          <a:lstStyle/>
          <a:p>
            <a:pPr eaLnBrk="1" hangingPunct="1"/>
            <a:endParaRPr lang="en-US"/>
          </a:p>
        </p:txBody>
      </p:sp>
      <p:sp>
        <p:nvSpPr>
          <p:cNvPr id="3" name="Rectangle 2"/>
          <p:cNvSpPr txBox="1">
            <a:spLocks noChangeArrowheads="1"/>
          </p:cNvSpPr>
          <p:nvPr/>
        </p:nvSpPr>
        <p:spPr bwMode="auto">
          <a:xfrm>
            <a:off x="457200" y="3200400"/>
            <a:ext cx="8915400" cy="762000"/>
          </a:xfrm>
          <a:prstGeom prst="rect">
            <a:avLst/>
          </a:prstGeom>
          <a:noFill/>
          <a:ln w="9525">
            <a:noFill/>
            <a:miter lim="800000"/>
            <a:headEnd/>
            <a:tailEnd/>
          </a:ln>
        </p:spPr>
        <p:txBody>
          <a:bodyPr anchor="ctr"/>
          <a:lstStyle/>
          <a:p>
            <a:pPr algn="ctr">
              <a:defRPr/>
            </a:pPr>
            <a:r>
              <a:rPr lang="en-US" sz="4800" b="1" dirty="0">
                <a:solidFill>
                  <a:schemeClr val="tx2">
                    <a:lumMod val="75000"/>
                  </a:schemeClr>
                </a:solidFill>
                <a:latin typeface="Comic Sans MS" pitchFamily="66" charset="0"/>
                <a:ea typeface="+mj-ea"/>
                <a:cs typeface="+mj-cs"/>
              </a:rPr>
              <a:t>	 </a:t>
            </a:r>
            <a:br>
              <a:rPr lang="en-US" sz="4800" b="1" dirty="0">
                <a:solidFill>
                  <a:schemeClr val="tx2">
                    <a:lumMod val="75000"/>
                  </a:schemeClr>
                </a:solidFill>
                <a:latin typeface="Comic Sans MS" pitchFamily="66" charset="0"/>
                <a:ea typeface="+mj-ea"/>
                <a:cs typeface="+mj-cs"/>
              </a:rPr>
            </a:br>
            <a:r>
              <a:rPr lang="en-US" sz="4800" b="1" dirty="0">
                <a:solidFill>
                  <a:schemeClr val="tx2">
                    <a:lumMod val="75000"/>
                  </a:schemeClr>
                </a:solidFill>
                <a:latin typeface="Comic Sans MS" pitchFamily="66" charset="0"/>
                <a:ea typeface="+mj-ea"/>
                <a:cs typeface="+mj-cs"/>
              </a:rPr>
              <a:t>Genotype  + Environment</a:t>
            </a:r>
          </a:p>
          <a:p>
            <a:pPr algn="ctr">
              <a:defRPr/>
            </a:pPr>
            <a:endParaRPr lang="en-US" sz="4800" b="1" dirty="0">
              <a:solidFill>
                <a:schemeClr val="tx2">
                  <a:lumMod val="75000"/>
                </a:schemeClr>
              </a:solidFill>
              <a:latin typeface="Comic Sans MS" pitchFamily="66" charset="0"/>
              <a:ea typeface="+mj-ea"/>
              <a:cs typeface="+mj-cs"/>
            </a:endParaRPr>
          </a:p>
          <a:p>
            <a:pPr algn="ctr">
              <a:defRPr/>
            </a:pPr>
            <a:endParaRPr lang="en-US" sz="4800" b="1" dirty="0">
              <a:solidFill>
                <a:schemeClr val="tx2">
                  <a:lumMod val="75000"/>
                </a:schemeClr>
              </a:solidFill>
              <a:latin typeface="Comic Sans MS" pitchFamily="66" charset="0"/>
              <a:ea typeface="+mj-ea"/>
              <a:cs typeface="+mj-cs"/>
            </a:endParaRPr>
          </a:p>
          <a:p>
            <a:pPr algn="ctr">
              <a:defRPr/>
            </a:pPr>
            <a:r>
              <a:rPr lang="en-US" sz="4800" b="1" dirty="0">
                <a:solidFill>
                  <a:schemeClr val="tx2">
                    <a:lumMod val="75000"/>
                  </a:schemeClr>
                </a:solidFill>
                <a:latin typeface="Comic Sans MS" pitchFamily="66" charset="0"/>
                <a:ea typeface="+mj-ea"/>
                <a:cs typeface="+mj-cs"/>
              </a:rPr>
              <a:t>  Phenotype  	</a:t>
            </a:r>
            <a:br>
              <a:rPr lang="en-US" sz="4800" b="1" dirty="0">
                <a:solidFill>
                  <a:schemeClr val="tx2">
                    <a:lumMod val="75000"/>
                  </a:schemeClr>
                </a:solidFill>
                <a:latin typeface="Comic Sans MS" pitchFamily="66" charset="0"/>
                <a:ea typeface="+mj-ea"/>
                <a:cs typeface="+mj-cs"/>
              </a:rPr>
            </a:br>
            <a:r>
              <a:rPr lang="en-US" sz="4800" b="1" dirty="0">
                <a:solidFill>
                  <a:schemeClr val="tx2">
                    <a:lumMod val="75000"/>
                  </a:schemeClr>
                </a:solidFill>
                <a:latin typeface="Comic Sans MS" pitchFamily="66" charset="0"/>
                <a:ea typeface="+mj-ea"/>
                <a:cs typeface="+mj-cs"/>
              </a:rPr>
              <a:t>		</a:t>
            </a:r>
          </a:p>
        </p:txBody>
      </p:sp>
      <p:sp>
        <p:nvSpPr>
          <p:cNvPr id="5" name="Down Arrow 4"/>
          <p:cNvSpPr/>
          <p:nvPr/>
        </p:nvSpPr>
        <p:spPr>
          <a:xfrm>
            <a:off x="4572000" y="3200400"/>
            <a:ext cx="381000" cy="914400"/>
          </a:xfrm>
          <a:prstGeom prst="down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p:txBody>
          <a:bodyPr/>
          <a:lstStyle/>
          <a:p>
            <a:pPr eaLnBrk="1" hangingPunct="1"/>
            <a:r>
              <a:rPr lang="en-US" sz="5400" dirty="0">
                <a:solidFill>
                  <a:schemeClr val="tx2">
                    <a:lumMod val="75000"/>
                  </a:schemeClr>
                </a:solidFill>
              </a:rPr>
              <a:t>Some more Examples!!</a:t>
            </a:r>
          </a:p>
        </p:txBody>
      </p:sp>
      <p:sp>
        <p:nvSpPr>
          <p:cNvPr id="3" name="Rectangle 2"/>
          <p:cNvSpPr txBox="1">
            <a:spLocks noChangeArrowheads="1"/>
          </p:cNvSpPr>
          <p:nvPr/>
        </p:nvSpPr>
        <p:spPr bwMode="auto">
          <a:xfrm>
            <a:off x="457200" y="3200400"/>
            <a:ext cx="8915400" cy="762000"/>
          </a:xfrm>
          <a:prstGeom prst="rect">
            <a:avLst/>
          </a:prstGeom>
          <a:noFill/>
          <a:ln w="9525">
            <a:noFill/>
            <a:miter lim="800000"/>
            <a:headEnd/>
            <a:tailEnd/>
          </a:ln>
        </p:spPr>
        <p:txBody>
          <a:bodyPr anchor="ctr"/>
          <a:lstStyle/>
          <a:p>
            <a:pPr algn="ctr">
              <a:defRPr/>
            </a:pPr>
            <a:r>
              <a:rPr lang="en-US" sz="4800" b="1" dirty="0">
                <a:solidFill>
                  <a:schemeClr val="tx2">
                    <a:lumMod val="75000"/>
                  </a:schemeClr>
                </a:solidFill>
                <a:latin typeface="Comic Sans MS" pitchFamily="66" charset="0"/>
                <a:ea typeface="+mj-ea"/>
                <a:cs typeface="+mj-cs"/>
              </a:rPr>
              <a:t>	 </a:t>
            </a:r>
            <a:br>
              <a:rPr lang="en-US" sz="4800" b="1" dirty="0">
                <a:solidFill>
                  <a:schemeClr val="tx2">
                    <a:lumMod val="75000"/>
                  </a:schemeClr>
                </a:solidFill>
                <a:latin typeface="Comic Sans MS" pitchFamily="66" charset="0"/>
                <a:ea typeface="+mj-ea"/>
                <a:cs typeface="+mj-cs"/>
              </a:rPr>
            </a:br>
            <a:r>
              <a:rPr lang="en-US" sz="4800" b="1" dirty="0">
                <a:solidFill>
                  <a:schemeClr val="tx2">
                    <a:lumMod val="75000"/>
                  </a:schemeClr>
                </a:solidFill>
                <a:latin typeface="Comic Sans MS" pitchFamily="66" charset="0"/>
                <a:ea typeface="+mj-ea"/>
                <a:cs typeface="+mj-cs"/>
              </a:rPr>
              <a:t>Genotype  + Environment</a:t>
            </a:r>
          </a:p>
          <a:p>
            <a:pPr algn="ctr">
              <a:defRPr/>
            </a:pPr>
            <a:endParaRPr lang="en-US" sz="4800" b="1" dirty="0">
              <a:solidFill>
                <a:schemeClr val="tx2">
                  <a:lumMod val="75000"/>
                </a:schemeClr>
              </a:solidFill>
              <a:latin typeface="Comic Sans MS" pitchFamily="66" charset="0"/>
              <a:ea typeface="+mj-ea"/>
              <a:cs typeface="+mj-cs"/>
            </a:endParaRPr>
          </a:p>
          <a:p>
            <a:pPr algn="ctr">
              <a:defRPr/>
            </a:pPr>
            <a:endParaRPr lang="en-US" sz="4800" b="1" dirty="0">
              <a:solidFill>
                <a:schemeClr val="tx2">
                  <a:lumMod val="75000"/>
                </a:schemeClr>
              </a:solidFill>
              <a:latin typeface="Comic Sans MS" pitchFamily="66" charset="0"/>
              <a:ea typeface="+mj-ea"/>
              <a:cs typeface="+mj-cs"/>
            </a:endParaRPr>
          </a:p>
          <a:p>
            <a:pPr algn="ctr">
              <a:defRPr/>
            </a:pPr>
            <a:r>
              <a:rPr lang="en-US" sz="4800" b="1" dirty="0">
                <a:solidFill>
                  <a:schemeClr val="tx2">
                    <a:lumMod val="75000"/>
                  </a:schemeClr>
                </a:solidFill>
                <a:latin typeface="Comic Sans MS" pitchFamily="66" charset="0"/>
                <a:ea typeface="+mj-ea"/>
                <a:cs typeface="+mj-cs"/>
              </a:rPr>
              <a:t>  Phenotype  	</a:t>
            </a:r>
            <a:br>
              <a:rPr lang="en-US" sz="4800" b="1" dirty="0">
                <a:solidFill>
                  <a:schemeClr val="tx2">
                    <a:lumMod val="75000"/>
                  </a:schemeClr>
                </a:solidFill>
                <a:latin typeface="Comic Sans MS" pitchFamily="66" charset="0"/>
                <a:ea typeface="+mj-ea"/>
                <a:cs typeface="+mj-cs"/>
              </a:rPr>
            </a:br>
            <a:r>
              <a:rPr lang="en-US" sz="4800" b="1" dirty="0">
                <a:solidFill>
                  <a:schemeClr val="tx2">
                    <a:lumMod val="75000"/>
                  </a:schemeClr>
                </a:solidFill>
                <a:latin typeface="Comic Sans MS" pitchFamily="66" charset="0"/>
                <a:ea typeface="+mj-ea"/>
                <a:cs typeface="+mj-cs"/>
              </a:rPr>
              <a:t>		</a:t>
            </a:r>
          </a:p>
        </p:txBody>
      </p:sp>
      <p:sp>
        <p:nvSpPr>
          <p:cNvPr id="5" name="Down Arrow 4"/>
          <p:cNvSpPr/>
          <p:nvPr/>
        </p:nvSpPr>
        <p:spPr>
          <a:xfrm>
            <a:off x="4572000" y="3200400"/>
            <a:ext cx="381000" cy="914400"/>
          </a:xfrm>
          <a:prstGeom prst="down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Tree>
    <p:extLst>
      <p:ext uri="{BB962C8B-B14F-4D97-AF65-F5344CB8AC3E}">
        <p14:creationId xmlns:p14="http://schemas.microsoft.com/office/powerpoint/2010/main" val="162859953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a:t>Arctic Fox: Effect of Temperature</a:t>
            </a:r>
          </a:p>
        </p:txBody>
      </p:sp>
      <p:pic>
        <p:nvPicPr>
          <p:cNvPr id="4" name="Picture 3" descr="white fox.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8601" y="1143000"/>
            <a:ext cx="4336620" cy="2819400"/>
          </a:xfrm>
          <a:prstGeom prst="rect">
            <a:avLst/>
          </a:prstGeom>
        </p:spPr>
      </p:pic>
      <p:pic>
        <p:nvPicPr>
          <p:cNvPr id="5" name="Picture 4" descr="colored fox.jp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29200" y="3935516"/>
            <a:ext cx="4114800" cy="2907792"/>
          </a:xfrm>
          <a:prstGeom prst="rect">
            <a:avLst/>
          </a:prstGeom>
        </p:spPr>
      </p:pic>
      <p:sp>
        <p:nvSpPr>
          <p:cNvPr id="6" name="TextBox 5"/>
          <p:cNvSpPr txBox="1"/>
          <p:nvPr/>
        </p:nvSpPr>
        <p:spPr>
          <a:xfrm>
            <a:off x="838200" y="4114800"/>
            <a:ext cx="3810000" cy="369332"/>
          </a:xfrm>
          <a:prstGeom prst="rect">
            <a:avLst/>
          </a:prstGeom>
          <a:noFill/>
        </p:spPr>
        <p:txBody>
          <a:bodyPr wrap="square" rtlCol="0">
            <a:spAutoFit/>
          </a:bodyPr>
          <a:lstStyle/>
          <a:p>
            <a:r>
              <a:rPr lang="en-US" dirty="0"/>
              <a:t>Coat color in Winter</a:t>
            </a:r>
          </a:p>
        </p:txBody>
      </p:sp>
      <p:sp>
        <p:nvSpPr>
          <p:cNvPr id="7" name="TextBox 6"/>
          <p:cNvSpPr txBox="1"/>
          <p:nvPr/>
        </p:nvSpPr>
        <p:spPr>
          <a:xfrm>
            <a:off x="5791200" y="3505200"/>
            <a:ext cx="3810000" cy="369332"/>
          </a:xfrm>
          <a:prstGeom prst="rect">
            <a:avLst/>
          </a:prstGeom>
          <a:noFill/>
        </p:spPr>
        <p:txBody>
          <a:bodyPr wrap="square" rtlCol="0">
            <a:spAutoFit/>
          </a:bodyPr>
          <a:lstStyle/>
          <a:p>
            <a:r>
              <a:rPr lang="en-US" dirty="0"/>
              <a:t>Coat color in Summer</a:t>
            </a:r>
          </a:p>
        </p:txBody>
      </p:sp>
      <p:sp>
        <p:nvSpPr>
          <p:cNvPr id="3" name="Rectangle 2"/>
          <p:cNvSpPr/>
          <p:nvPr/>
        </p:nvSpPr>
        <p:spPr>
          <a:xfrm>
            <a:off x="3048000" y="228600"/>
            <a:ext cx="5410200" cy="8382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5029200" y="3124200"/>
            <a:ext cx="4114800" cy="8382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152400" y="4038600"/>
            <a:ext cx="4114800" cy="8382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19378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lstStyle/>
          <a:p>
            <a:r>
              <a:rPr lang="en-US" dirty="0"/>
              <a:t>pH of soil regulating flower color in hydrangea plant</a:t>
            </a:r>
          </a:p>
        </p:txBody>
      </p:sp>
      <p:pic>
        <p:nvPicPr>
          <p:cNvPr id="4" name="Content Placeholder 3" descr="pink-hydrangea.jpg"/>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l="-1" t="7082" r="-1856" b="-2432"/>
          <a:stretch/>
        </p:blipFill>
        <p:spPr>
          <a:xfrm>
            <a:off x="228600" y="1828800"/>
            <a:ext cx="3891600" cy="4010400"/>
          </a:xfrm>
        </p:spPr>
      </p:pic>
      <p:pic>
        <p:nvPicPr>
          <p:cNvPr id="5" name="Picture 4" descr="blue-hydrangea_49.jp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43400" y="3124200"/>
            <a:ext cx="4641850" cy="3473196"/>
          </a:xfrm>
          <a:prstGeom prst="rect">
            <a:avLst/>
          </a:prstGeom>
        </p:spPr>
      </p:pic>
      <p:sp>
        <p:nvSpPr>
          <p:cNvPr id="6" name="TextBox 5"/>
          <p:cNvSpPr txBox="1"/>
          <p:nvPr/>
        </p:nvSpPr>
        <p:spPr>
          <a:xfrm>
            <a:off x="1066800" y="5791200"/>
            <a:ext cx="3657600" cy="369332"/>
          </a:xfrm>
          <a:prstGeom prst="rect">
            <a:avLst/>
          </a:prstGeom>
          <a:noFill/>
        </p:spPr>
        <p:txBody>
          <a:bodyPr wrap="square" rtlCol="0">
            <a:spAutoFit/>
          </a:bodyPr>
          <a:lstStyle/>
          <a:p>
            <a:r>
              <a:rPr lang="en-US" b="1" dirty="0"/>
              <a:t>alkaline</a:t>
            </a:r>
          </a:p>
        </p:txBody>
      </p:sp>
      <p:sp>
        <p:nvSpPr>
          <p:cNvPr id="7" name="TextBox 6"/>
          <p:cNvSpPr txBox="1"/>
          <p:nvPr/>
        </p:nvSpPr>
        <p:spPr>
          <a:xfrm>
            <a:off x="6324600" y="2667000"/>
            <a:ext cx="3657600" cy="369332"/>
          </a:xfrm>
          <a:prstGeom prst="rect">
            <a:avLst/>
          </a:prstGeom>
          <a:noFill/>
        </p:spPr>
        <p:txBody>
          <a:bodyPr wrap="square" rtlCol="0">
            <a:spAutoFit/>
          </a:bodyPr>
          <a:lstStyle/>
          <a:p>
            <a:r>
              <a:rPr lang="en-US" b="1" dirty="0"/>
              <a:t> acidic</a:t>
            </a:r>
          </a:p>
        </p:txBody>
      </p:sp>
    </p:spTree>
    <p:extLst>
      <p:ext uri="{BB962C8B-B14F-4D97-AF65-F5344CB8AC3E}">
        <p14:creationId xmlns:p14="http://schemas.microsoft.com/office/powerpoint/2010/main" val="717166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133600"/>
            <a:ext cx="7772400" cy="1362075"/>
          </a:xfrm>
        </p:spPr>
        <p:txBody>
          <a:bodyPr/>
          <a:lstStyle/>
          <a:p>
            <a:pPr algn="ctr"/>
            <a:r>
              <a:rPr lang="en-US" dirty="0"/>
              <a:t>Let</a:t>
            </a:r>
            <a:r>
              <a:rPr lang="fr-FR" dirty="0"/>
              <a:t>’</a:t>
            </a:r>
            <a:r>
              <a:rPr lang="en-US" dirty="0"/>
              <a:t>s look at an example where environment caused a permanent change!!</a:t>
            </a:r>
          </a:p>
        </p:txBody>
      </p:sp>
    </p:spTree>
    <p:extLst>
      <p:ext uri="{BB962C8B-B14F-4D97-AF65-F5344CB8AC3E}">
        <p14:creationId xmlns:p14="http://schemas.microsoft.com/office/powerpoint/2010/main" val="35588062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a:t>Timeline of Scientific Discoveries</a:t>
            </a:r>
          </a:p>
        </p:txBody>
      </p:sp>
      <p:sp>
        <p:nvSpPr>
          <p:cNvPr id="3" name="Content Placeholder 2"/>
          <p:cNvSpPr>
            <a:spLocks noGrp="1"/>
          </p:cNvSpPr>
          <p:nvPr>
            <p:ph idx="1"/>
          </p:nvPr>
        </p:nvSpPr>
        <p:spPr>
          <a:xfrm>
            <a:off x="381000" y="5105400"/>
            <a:ext cx="8229600" cy="4525963"/>
          </a:xfrm>
        </p:spPr>
        <p:txBody>
          <a:bodyPr/>
          <a:lstStyle/>
          <a:p>
            <a:r>
              <a:rPr lang="en-US" dirty="0"/>
              <a:t>1675 – </a:t>
            </a:r>
            <a:r>
              <a:rPr lang="en-US" dirty="0">
                <a:solidFill>
                  <a:srgbClr val="1F497D"/>
                </a:solidFill>
              </a:rPr>
              <a:t>Anton van Leeuwenhoek</a:t>
            </a:r>
            <a:r>
              <a:rPr lang="en-US" dirty="0"/>
              <a:t>: </a:t>
            </a:r>
          </a:p>
          <a:p>
            <a:pPr marL="0" indent="0">
              <a:buNone/>
            </a:pPr>
            <a:r>
              <a:rPr lang="en-US" dirty="0"/>
              <a:t>    Observes Microorganisms by Microscope </a:t>
            </a:r>
          </a:p>
          <a:p>
            <a:pPr marL="0" indent="0">
              <a:buNone/>
            </a:pPr>
            <a:endParaRPr lang="en-US" dirty="0"/>
          </a:p>
          <a:p>
            <a:pPr marL="0" indent="0">
              <a:buNone/>
            </a:pPr>
            <a:endParaRPr lang="en-US" dirty="0"/>
          </a:p>
        </p:txBody>
      </p:sp>
      <p:pic>
        <p:nvPicPr>
          <p:cNvPr id="4" name="Picture 3" descr="Jan_Verkolje_-_Antonie_van_Leeuwenhoek.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3400" y="934516"/>
            <a:ext cx="3236901" cy="3832491"/>
          </a:xfrm>
          <a:prstGeom prst="rect">
            <a:avLst/>
          </a:prstGeom>
        </p:spPr>
      </p:pic>
      <p:sp>
        <p:nvSpPr>
          <p:cNvPr id="5" name="Rectangle 4"/>
          <p:cNvSpPr/>
          <p:nvPr/>
        </p:nvSpPr>
        <p:spPr>
          <a:xfrm>
            <a:off x="1066800" y="4800600"/>
            <a:ext cx="1493806" cy="369332"/>
          </a:xfrm>
          <a:prstGeom prst="rect">
            <a:avLst/>
          </a:prstGeom>
        </p:spPr>
        <p:txBody>
          <a:bodyPr wrap="none">
            <a:spAutoFit/>
          </a:bodyPr>
          <a:lstStyle/>
          <a:p>
            <a:r>
              <a:rPr lang="en-US" dirty="0"/>
              <a:t>(1632–1723)</a:t>
            </a:r>
          </a:p>
        </p:txBody>
      </p:sp>
      <p:sp>
        <p:nvSpPr>
          <p:cNvPr id="6" name="TextBox 5"/>
          <p:cNvSpPr txBox="1"/>
          <p:nvPr/>
        </p:nvSpPr>
        <p:spPr>
          <a:xfrm>
            <a:off x="4114800" y="2971800"/>
            <a:ext cx="3657600" cy="461665"/>
          </a:xfrm>
          <a:prstGeom prst="rect">
            <a:avLst/>
          </a:prstGeom>
          <a:noFill/>
        </p:spPr>
        <p:txBody>
          <a:bodyPr wrap="square" rtlCol="0">
            <a:spAutoFit/>
          </a:bodyPr>
          <a:lstStyle/>
          <a:p>
            <a:r>
              <a:rPr lang="en-US" sz="2400" u="sng" dirty="0"/>
              <a:t>Father of Microbiology</a:t>
            </a:r>
          </a:p>
        </p:txBody>
      </p:sp>
      <p:sp>
        <p:nvSpPr>
          <p:cNvPr id="7" name="Rectangle 6"/>
          <p:cNvSpPr/>
          <p:nvPr/>
        </p:nvSpPr>
        <p:spPr>
          <a:xfrm>
            <a:off x="4038600" y="1752600"/>
            <a:ext cx="5486400" cy="1200328"/>
          </a:xfrm>
          <a:prstGeom prst="rect">
            <a:avLst/>
          </a:prstGeom>
        </p:spPr>
        <p:txBody>
          <a:bodyPr wrap="square">
            <a:spAutoFit/>
          </a:bodyPr>
          <a:lstStyle/>
          <a:p>
            <a:r>
              <a:rPr lang="en-US" sz="2400" dirty="0"/>
              <a:t>Best known for his work on the </a:t>
            </a:r>
            <a:r>
              <a:rPr lang="en-US" sz="2400" b="1" dirty="0"/>
              <a:t>improvement of the microscope </a:t>
            </a:r>
            <a:r>
              <a:rPr lang="en-US" sz="2400" dirty="0"/>
              <a:t>&amp; for establishment of microbiology.</a:t>
            </a:r>
          </a:p>
        </p:txBody>
      </p:sp>
      <p:sp>
        <p:nvSpPr>
          <p:cNvPr id="8" name="TextBox 7"/>
          <p:cNvSpPr txBox="1"/>
          <p:nvPr/>
        </p:nvSpPr>
        <p:spPr>
          <a:xfrm>
            <a:off x="7620000" y="6553200"/>
            <a:ext cx="2590800" cy="276999"/>
          </a:xfrm>
          <a:prstGeom prst="rect">
            <a:avLst/>
          </a:prstGeom>
          <a:noFill/>
        </p:spPr>
        <p:txBody>
          <a:bodyPr wrap="square" rtlCol="0">
            <a:spAutoFit/>
          </a:bodyPr>
          <a:lstStyle/>
          <a:p>
            <a:r>
              <a:rPr lang="en-US" sz="1200" i="1" dirty="0"/>
              <a:t>Ref Google images</a:t>
            </a:r>
          </a:p>
        </p:txBody>
      </p:sp>
    </p:spTree>
    <p:extLst>
      <p:ext uri="{BB962C8B-B14F-4D97-AF65-F5344CB8AC3E}">
        <p14:creationId xmlns:p14="http://schemas.microsoft.com/office/powerpoint/2010/main" val="1947887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a:xfrm>
            <a:off x="533400" y="228600"/>
            <a:ext cx="8229600" cy="1143000"/>
          </a:xfrm>
        </p:spPr>
        <p:txBody>
          <a:bodyPr/>
          <a:lstStyle/>
          <a:p>
            <a:pPr eaLnBrk="1" hangingPunct="1"/>
            <a:r>
              <a:rPr lang="en-US">
                <a:latin typeface="Comic Sans MS" pitchFamily="66" charset="0"/>
              </a:rPr>
              <a:t>Industrial Melanism</a:t>
            </a:r>
          </a:p>
        </p:txBody>
      </p:sp>
      <p:sp>
        <p:nvSpPr>
          <p:cNvPr id="3" name="TextBox 2"/>
          <p:cNvSpPr txBox="1">
            <a:spLocks noChangeArrowheads="1"/>
          </p:cNvSpPr>
          <p:nvPr/>
        </p:nvSpPr>
        <p:spPr bwMode="auto">
          <a:xfrm>
            <a:off x="609600" y="1752600"/>
            <a:ext cx="7924800" cy="2246313"/>
          </a:xfrm>
          <a:prstGeom prst="rect">
            <a:avLst/>
          </a:prstGeom>
          <a:noFill/>
          <a:ln w="9525">
            <a:noFill/>
            <a:miter lim="800000"/>
            <a:headEnd/>
            <a:tailEnd/>
          </a:ln>
        </p:spPr>
        <p:txBody>
          <a:bodyPr>
            <a:spAutoFit/>
          </a:bodyPr>
          <a:lstStyle/>
          <a:p>
            <a:r>
              <a:rPr lang="en-US" sz="2800"/>
              <a:t>What is </a:t>
            </a:r>
            <a:r>
              <a:rPr lang="en-US" sz="2800" b="1"/>
              <a:t>Melanism</a:t>
            </a:r>
            <a:r>
              <a:rPr lang="en-US" sz="2800"/>
              <a:t>?</a:t>
            </a:r>
          </a:p>
          <a:p>
            <a:endParaRPr lang="en-US" sz="2800"/>
          </a:p>
          <a:p>
            <a:r>
              <a:rPr lang="en-US" sz="2800"/>
              <a:t>The occurrence of an increased amount of dark pigmentation (melanin) (skin, feathers, eyes or hair) in an organism</a:t>
            </a:r>
          </a:p>
        </p:txBody>
      </p:sp>
      <p:sp>
        <p:nvSpPr>
          <p:cNvPr id="4" name="TextBox 3"/>
          <p:cNvSpPr txBox="1">
            <a:spLocks noChangeArrowheads="1"/>
          </p:cNvSpPr>
          <p:nvPr/>
        </p:nvSpPr>
        <p:spPr bwMode="auto">
          <a:xfrm>
            <a:off x="609600" y="4572000"/>
            <a:ext cx="7772400" cy="1724025"/>
          </a:xfrm>
          <a:prstGeom prst="rect">
            <a:avLst/>
          </a:prstGeom>
          <a:noFill/>
          <a:ln w="9525">
            <a:noFill/>
            <a:miter lim="800000"/>
            <a:headEnd/>
            <a:tailEnd/>
          </a:ln>
        </p:spPr>
        <p:txBody>
          <a:bodyPr>
            <a:spAutoFit/>
          </a:bodyPr>
          <a:lstStyle/>
          <a:p>
            <a:r>
              <a:rPr lang="en-US" sz="3200"/>
              <a:t>Why do we call it industrial?</a:t>
            </a:r>
          </a:p>
          <a:p>
            <a:endParaRPr lang="en-US"/>
          </a:p>
          <a:p>
            <a:r>
              <a:rPr lang="en-US" sz="2800"/>
              <a:t>Industrialization resulted in alteration of natural enviroment in terms of industrial pollution</a:t>
            </a:r>
          </a:p>
        </p:txBody>
      </p:sp>
    </p:spTree>
    <p:extLst>
      <p:ext uri="{BB962C8B-B14F-4D97-AF65-F5344CB8AC3E}">
        <p14:creationId xmlns:p14="http://schemas.microsoft.com/office/powerpoint/2010/main" val="4119876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4" presetClass="entr" presetSubtype="16" fill="hold" nodeType="clickEffect">
                                  <p:stCondLst>
                                    <p:cond delay="0"/>
                                  </p:stCondLst>
                                  <p:childTnLst>
                                    <p:set>
                                      <p:cBhvr>
                                        <p:cTn id="14" dur="1" fill="hold">
                                          <p:stCondLst>
                                            <p:cond delay="0"/>
                                          </p:stCondLst>
                                        </p:cTn>
                                        <p:tgtEl>
                                          <p:spTgt spid="4">
                                            <p:txEl>
                                              <p:pRg st="0" end="0"/>
                                            </p:txEl>
                                          </p:spTgt>
                                        </p:tgtEl>
                                        <p:attrNameLst>
                                          <p:attrName>style.visibility</p:attrName>
                                        </p:attrNameLst>
                                      </p:cBhvr>
                                      <p:to>
                                        <p:strVal val="visible"/>
                                      </p:to>
                                    </p:set>
                                    <p:animEffect transition="in" filter="box(in)">
                                      <p:cBhvr>
                                        <p:cTn id="15" dur="500"/>
                                        <p:tgtEl>
                                          <p:spTgt spid="4">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4">
                                            <p:txEl>
                                              <p:pRg st="2" end="2"/>
                                            </p:txEl>
                                          </p:spTgt>
                                        </p:tgtEl>
                                        <p:attrNameLst>
                                          <p:attrName>style.visibility</p:attrName>
                                        </p:attrNameLst>
                                      </p:cBhvr>
                                      <p:to>
                                        <p:strVal val="visible"/>
                                      </p:to>
                                    </p:set>
                                    <p:animEffect transition="in" filter="dissolve">
                                      <p:cBhvr>
                                        <p:cTn id="20"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title"/>
          </p:nvPr>
        </p:nvSpPr>
        <p:spPr/>
        <p:txBody>
          <a:bodyPr/>
          <a:lstStyle/>
          <a:p>
            <a:pPr eaLnBrk="1" hangingPunct="1"/>
            <a:r>
              <a:rPr lang="en-US" dirty="0">
                <a:latin typeface="Comic Sans MS" pitchFamily="66" charset="0"/>
              </a:rPr>
              <a:t>Peppered Moth Evolution</a:t>
            </a:r>
            <a:br>
              <a:rPr lang="en-US" dirty="0">
                <a:latin typeface="Comic Sans MS" pitchFamily="66" charset="0"/>
              </a:rPr>
            </a:br>
            <a:r>
              <a:rPr lang="en-US" dirty="0">
                <a:latin typeface="Comic Sans MS" pitchFamily="66" charset="0"/>
              </a:rPr>
              <a:t> </a:t>
            </a:r>
            <a:r>
              <a:rPr lang="en-US" dirty="0"/>
              <a:t>by H.B.D. </a:t>
            </a:r>
            <a:r>
              <a:rPr lang="en-US" dirty="0" err="1"/>
              <a:t>Kettlewell</a:t>
            </a:r>
            <a:endParaRPr lang="en-US" dirty="0">
              <a:latin typeface="Comic Sans MS" pitchFamily="66" charset="0"/>
            </a:endParaRPr>
          </a:p>
        </p:txBody>
      </p:sp>
      <p:pic>
        <p:nvPicPr>
          <p:cNvPr id="11268" name="Picture 3" descr="800px-Biston_betularia_7200.jpg"/>
          <p:cNvPicPr>
            <a:picLocks noChangeAspect="1"/>
          </p:cNvPicPr>
          <p:nvPr/>
        </p:nvPicPr>
        <p:blipFill>
          <a:blip r:embed="rId2" cstate="print"/>
          <a:srcRect/>
          <a:stretch>
            <a:fillRect/>
          </a:stretch>
        </p:blipFill>
        <p:spPr bwMode="auto">
          <a:xfrm>
            <a:off x="762000" y="2819400"/>
            <a:ext cx="2438400" cy="1624013"/>
          </a:xfrm>
          <a:prstGeom prst="rect">
            <a:avLst/>
          </a:prstGeom>
          <a:noFill/>
          <a:ln w="9525">
            <a:solidFill>
              <a:schemeClr val="tx1"/>
            </a:solidFill>
            <a:miter lim="800000"/>
            <a:headEnd/>
            <a:tailEnd/>
          </a:ln>
        </p:spPr>
      </p:pic>
      <p:sp>
        <p:nvSpPr>
          <p:cNvPr id="11269" name="TextBox 4"/>
          <p:cNvSpPr txBox="1">
            <a:spLocks noChangeArrowheads="1"/>
          </p:cNvSpPr>
          <p:nvPr/>
        </p:nvSpPr>
        <p:spPr bwMode="auto">
          <a:xfrm>
            <a:off x="838200" y="4495800"/>
            <a:ext cx="3124200" cy="369888"/>
          </a:xfrm>
          <a:prstGeom prst="rect">
            <a:avLst/>
          </a:prstGeom>
          <a:noFill/>
          <a:ln w="9525">
            <a:noFill/>
            <a:miter lim="800000"/>
            <a:headEnd/>
            <a:tailEnd/>
          </a:ln>
        </p:spPr>
        <p:txBody>
          <a:bodyPr>
            <a:spAutoFit/>
          </a:bodyPr>
          <a:lstStyle/>
          <a:p>
            <a:r>
              <a:rPr lang="en-US" i="1"/>
              <a:t>Biston betularia f.typica</a:t>
            </a:r>
          </a:p>
        </p:txBody>
      </p:sp>
      <p:sp>
        <p:nvSpPr>
          <p:cNvPr id="11270" name="TextBox 5"/>
          <p:cNvSpPr txBox="1">
            <a:spLocks noChangeArrowheads="1"/>
          </p:cNvSpPr>
          <p:nvPr/>
        </p:nvSpPr>
        <p:spPr bwMode="auto">
          <a:xfrm>
            <a:off x="762000" y="4916488"/>
            <a:ext cx="3200400" cy="646112"/>
          </a:xfrm>
          <a:prstGeom prst="rect">
            <a:avLst/>
          </a:prstGeom>
          <a:noFill/>
          <a:ln w="9525">
            <a:noFill/>
            <a:miter lim="800000"/>
            <a:headEnd/>
            <a:tailEnd/>
          </a:ln>
        </p:spPr>
        <p:txBody>
          <a:bodyPr>
            <a:spAutoFit/>
          </a:bodyPr>
          <a:lstStyle/>
          <a:p>
            <a:r>
              <a:rPr lang="en-US"/>
              <a:t>Survived well on the tree trunks in rural areas</a:t>
            </a:r>
          </a:p>
        </p:txBody>
      </p:sp>
      <p:pic>
        <p:nvPicPr>
          <p:cNvPr id="7" name="Picture 6" descr="800px-Biston_betularia_f_carbonaria_7209.jpg"/>
          <p:cNvPicPr>
            <a:picLocks noChangeAspect="1"/>
          </p:cNvPicPr>
          <p:nvPr/>
        </p:nvPicPr>
        <p:blipFill>
          <a:blip r:embed="rId3" cstate="print"/>
          <a:srcRect/>
          <a:stretch>
            <a:fillRect/>
          </a:stretch>
        </p:blipFill>
        <p:spPr bwMode="auto">
          <a:xfrm>
            <a:off x="5751513" y="2743200"/>
            <a:ext cx="2401887" cy="1600200"/>
          </a:xfrm>
          <a:prstGeom prst="rect">
            <a:avLst/>
          </a:prstGeom>
          <a:noFill/>
          <a:ln w="9525">
            <a:noFill/>
            <a:miter lim="800000"/>
            <a:headEnd/>
            <a:tailEnd/>
          </a:ln>
        </p:spPr>
      </p:pic>
      <p:sp>
        <p:nvSpPr>
          <p:cNvPr id="8" name="TextBox 7"/>
          <p:cNvSpPr txBox="1">
            <a:spLocks noChangeArrowheads="1"/>
          </p:cNvSpPr>
          <p:nvPr/>
        </p:nvSpPr>
        <p:spPr bwMode="auto">
          <a:xfrm>
            <a:off x="5715000" y="4343400"/>
            <a:ext cx="3124200" cy="369888"/>
          </a:xfrm>
          <a:prstGeom prst="rect">
            <a:avLst/>
          </a:prstGeom>
          <a:noFill/>
          <a:ln w="9525">
            <a:noFill/>
            <a:miter lim="800000"/>
            <a:headEnd/>
            <a:tailEnd/>
          </a:ln>
        </p:spPr>
        <p:txBody>
          <a:bodyPr>
            <a:spAutoFit/>
          </a:bodyPr>
          <a:lstStyle/>
          <a:p>
            <a:r>
              <a:rPr lang="en-US" i="1"/>
              <a:t>Biston betularia f.carbonaria</a:t>
            </a:r>
          </a:p>
        </p:txBody>
      </p:sp>
      <p:sp>
        <p:nvSpPr>
          <p:cNvPr id="9" name="TextBox 8"/>
          <p:cNvSpPr txBox="1">
            <a:spLocks noChangeArrowheads="1"/>
          </p:cNvSpPr>
          <p:nvPr/>
        </p:nvSpPr>
        <p:spPr bwMode="auto">
          <a:xfrm>
            <a:off x="5715000" y="4916488"/>
            <a:ext cx="3200400" cy="646112"/>
          </a:xfrm>
          <a:prstGeom prst="rect">
            <a:avLst/>
          </a:prstGeom>
          <a:noFill/>
          <a:ln w="9525">
            <a:noFill/>
            <a:miter lim="800000"/>
            <a:headEnd/>
            <a:tailEnd/>
          </a:ln>
        </p:spPr>
        <p:txBody>
          <a:bodyPr>
            <a:spAutoFit/>
          </a:bodyPr>
          <a:lstStyle/>
          <a:p>
            <a:r>
              <a:rPr lang="en-US"/>
              <a:t>Survived well on the tree trunks in urban areas</a:t>
            </a:r>
          </a:p>
        </p:txBody>
      </p:sp>
    </p:spTree>
    <p:extLst>
      <p:ext uri="{BB962C8B-B14F-4D97-AF65-F5344CB8AC3E}">
        <p14:creationId xmlns:p14="http://schemas.microsoft.com/office/powerpoint/2010/main" val="2239267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Hypothesis:</a:t>
            </a:r>
          </a:p>
        </p:txBody>
      </p:sp>
      <p:sp>
        <p:nvSpPr>
          <p:cNvPr id="3" name="Rectangle 2"/>
          <p:cNvSpPr>
            <a:spLocks noChangeArrowheads="1"/>
          </p:cNvSpPr>
          <p:nvPr/>
        </p:nvSpPr>
        <p:spPr bwMode="auto">
          <a:xfrm>
            <a:off x="762000" y="1676400"/>
            <a:ext cx="7543800" cy="923925"/>
          </a:xfrm>
          <a:prstGeom prst="rect">
            <a:avLst/>
          </a:prstGeom>
          <a:noFill/>
          <a:ln w="9525">
            <a:noFill/>
            <a:miter lim="800000"/>
            <a:headEnd/>
            <a:tailEnd/>
          </a:ln>
        </p:spPr>
        <p:txBody>
          <a:bodyPr>
            <a:spAutoFit/>
          </a:bodyPr>
          <a:lstStyle/>
          <a:p>
            <a:r>
              <a:rPr lang="en-US" dirty="0"/>
              <a:t>Originally, the majority of peppered moths had light </a:t>
            </a:r>
            <a:r>
              <a:rPr lang="en-US" dirty="0" err="1"/>
              <a:t>colouration</a:t>
            </a:r>
            <a:r>
              <a:rPr lang="en-US" dirty="0"/>
              <a:t>, which </a:t>
            </a:r>
            <a:r>
              <a:rPr lang="en-US" b="1" dirty="0"/>
              <a:t>effectively camouflaged them against the </a:t>
            </a:r>
            <a:r>
              <a:rPr lang="en-US" b="1" dirty="0" err="1"/>
              <a:t>light-coloured</a:t>
            </a:r>
            <a:r>
              <a:rPr lang="en-US" b="1" dirty="0"/>
              <a:t> </a:t>
            </a:r>
            <a:r>
              <a:rPr lang="en-US" dirty="0"/>
              <a:t>trees and lichens which they rested upon</a:t>
            </a:r>
          </a:p>
        </p:txBody>
      </p:sp>
      <p:grpSp>
        <p:nvGrpSpPr>
          <p:cNvPr id="11" name="Group 10"/>
          <p:cNvGrpSpPr/>
          <p:nvPr/>
        </p:nvGrpSpPr>
        <p:grpSpPr>
          <a:xfrm>
            <a:off x="914401" y="2971800"/>
            <a:ext cx="3589928" cy="2883932"/>
            <a:chOff x="914401" y="2971800"/>
            <a:chExt cx="3589928" cy="2883932"/>
          </a:xfrm>
        </p:grpSpPr>
        <p:grpSp>
          <p:nvGrpSpPr>
            <p:cNvPr id="8" name="Group 7"/>
            <p:cNvGrpSpPr/>
            <p:nvPr/>
          </p:nvGrpSpPr>
          <p:grpSpPr>
            <a:xfrm>
              <a:off x="914401" y="2971800"/>
              <a:ext cx="3589928" cy="2883932"/>
              <a:chOff x="914401" y="2971800"/>
              <a:chExt cx="3589928" cy="2883932"/>
            </a:xfrm>
          </p:grpSpPr>
          <p:pic>
            <p:nvPicPr>
              <p:cNvPr id="4" name="Picture 3" descr="moths.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14401" y="2971800"/>
                <a:ext cx="3589928" cy="2209800"/>
              </a:xfrm>
              <a:prstGeom prst="rect">
                <a:avLst/>
              </a:prstGeom>
            </p:spPr>
          </p:pic>
          <p:sp>
            <p:nvSpPr>
              <p:cNvPr id="6" name="TextBox 5"/>
              <p:cNvSpPr txBox="1"/>
              <p:nvPr/>
            </p:nvSpPr>
            <p:spPr>
              <a:xfrm>
                <a:off x="1143000" y="5486400"/>
                <a:ext cx="3124200" cy="369332"/>
              </a:xfrm>
              <a:prstGeom prst="rect">
                <a:avLst/>
              </a:prstGeom>
              <a:noFill/>
            </p:spPr>
            <p:txBody>
              <a:bodyPr wrap="square" rtlCol="0">
                <a:spAutoFit/>
              </a:bodyPr>
              <a:lstStyle/>
              <a:p>
                <a:r>
                  <a:rPr lang="en-US" dirty="0"/>
                  <a:t>Rural Area</a:t>
                </a:r>
              </a:p>
            </p:txBody>
          </p:sp>
        </p:grpSp>
        <p:sp>
          <p:nvSpPr>
            <p:cNvPr id="10" name="Oval 9"/>
            <p:cNvSpPr/>
            <p:nvPr/>
          </p:nvSpPr>
          <p:spPr>
            <a:xfrm>
              <a:off x="1219200" y="4038600"/>
              <a:ext cx="1066800" cy="914400"/>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3" name="Group 12"/>
          <p:cNvGrpSpPr/>
          <p:nvPr/>
        </p:nvGrpSpPr>
        <p:grpSpPr>
          <a:xfrm>
            <a:off x="5181600" y="2895600"/>
            <a:ext cx="3886200" cy="2807732"/>
            <a:chOff x="5181600" y="2895600"/>
            <a:chExt cx="3886200" cy="2807732"/>
          </a:xfrm>
        </p:grpSpPr>
        <p:grpSp>
          <p:nvGrpSpPr>
            <p:cNvPr id="9" name="Group 8"/>
            <p:cNvGrpSpPr/>
            <p:nvPr/>
          </p:nvGrpSpPr>
          <p:grpSpPr>
            <a:xfrm>
              <a:off x="5181600" y="2895600"/>
              <a:ext cx="3886200" cy="2807732"/>
              <a:chOff x="5181600" y="2895600"/>
              <a:chExt cx="3886200" cy="2807732"/>
            </a:xfrm>
          </p:grpSpPr>
          <p:pic>
            <p:nvPicPr>
              <p:cNvPr id="5" name="Picture 4" descr="moths2_01.jp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81600" y="2895600"/>
                <a:ext cx="3505200" cy="2274485"/>
              </a:xfrm>
              <a:prstGeom prst="rect">
                <a:avLst/>
              </a:prstGeom>
            </p:spPr>
          </p:pic>
          <p:sp>
            <p:nvSpPr>
              <p:cNvPr id="7" name="TextBox 6"/>
              <p:cNvSpPr txBox="1"/>
              <p:nvPr/>
            </p:nvSpPr>
            <p:spPr>
              <a:xfrm>
                <a:off x="5943600" y="5334000"/>
                <a:ext cx="3124200" cy="369332"/>
              </a:xfrm>
              <a:prstGeom prst="rect">
                <a:avLst/>
              </a:prstGeom>
              <a:noFill/>
            </p:spPr>
            <p:txBody>
              <a:bodyPr wrap="square" rtlCol="0">
                <a:spAutoFit/>
              </a:bodyPr>
              <a:lstStyle/>
              <a:p>
                <a:r>
                  <a:rPr lang="en-US" dirty="0"/>
                  <a:t>Urban Area</a:t>
                </a:r>
              </a:p>
            </p:txBody>
          </p:sp>
        </p:grpSp>
        <p:sp>
          <p:nvSpPr>
            <p:cNvPr id="12" name="Oval 11"/>
            <p:cNvSpPr/>
            <p:nvPr/>
          </p:nvSpPr>
          <p:spPr>
            <a:xfrm>
              <a:off x="6934200" y="3276600"/>
              <a:ext cx="1752600" cy="1447800"/>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884038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33400" y="1371600"/>
            <a:ext cx="8229600" cy="3262432"/>
          </a:xfrm>
          <a:prstGeom prst="rect">
            <a:avLst/>
          </a:prstGeom>
          <a:noFill/>
        </p:spPr>
        <p:txBody>
          <a:bodyPr wrap="square" rtlCol="0">
            <a:spAutoFit/>
          </a:bodyPr>
          <a:lstStyle/>
          <a:p>
            <a:r>
              <a:rPr lang="en-US" sz="2000" b="1" dirty="0">
                <a:solidFill>
                  <a:srgbClr val="00B0F0"/>
                </a:solidFill>
                <a:latin typeface="Comic Sans MS"/>
                <a:cs typeface="Comic Sans MS"/>
              </a:rPr>
              <a:t>Wild type </a:t>
            </a:r>
            <a:r>
              <a:rPr lang="en-US" sz="2000" dirty="0">
                <a:latin typeface="Comic Sans MS"/>
                <a:cs typeface="Comic Sans MS"/>
              </a:rPr>
              <a:t>(or </a:t>
            </a:r>
            <a:r>
              <a:rPr lang="en-US" sz="2000" dirty="0" err="1">
                <a:latin typeface="Comic Sans MS"/>
                <a:cs typeface="Comic Sans MS"/>
              </a:rPr>
              <a:t>wildtype</a:t>
            </a:r>
            <a:r>
              <a:rPr lang="en-US" sz="2000" dirty="0">
                <a:latin typeface="Comic Sans MS"/>
                <a:cs typeface="Comic Sans MS"/>
              </a:rPr>
              <a:t> abbreviated wt) </a:t>
            </a:r>
            <a:r>
              <a:rPr lang="en-US" sz="2000" i="1" dirty="0">
                <a:solidFill>
                  <a:schemeClr val="tx2"/>
                </a:solidFill>
                <a:latin typeface="Comic Sans MS"/>
                <a:cs typeface="Comic Sans MS"/>
              </a:rPr>
              <a:t>refers to the phenotype of the typical form of a species as it occurs in nature</a:t>
            </a:r>
            <a:r>
              <a:rPr lang="en-US" sz="2000" dirty="0">
                <a:latin typeface="Comic Sans MS"/>
                <a:cs typeface="Comic Sans MS"/>
              </a:rPr>
              <a:t>. </a:t>
            </a:r>
          </a:p>
          <a:p>
            <a:endParaRPr lang="en-US" dirty="0"/>
          </a:p>
          <a:p>
            <a:r>
              <a:rPr lang="en-US" sz="2000" b="1" dirty="0">
                <a:solidFill>
                  <a:srgbClr val="3366FF"/>
                </a:solidFill>
                <a:latin typeface="Comic Sans MS"/>
                <a:cs typeface="Comic Sans MS"/>
              </a:rPr>
              <a:t>Large number </a:t>
            </a:r>
            <a:r>
              <a:rPr lang="en-US" sz="2000" dirty="0">
                <a:latin typeface="Comic Sans MS"/>
                <a:cs typeface="Comic Sans MS"/>
              </a:rPr>
              <a:t>in the population.</a:t>
            </a:r>
          </a:p>
          <a:p>
            <a:endParaRPr lang="en-US" dirty="0"/>
          </a:p>
          <a:p>
            <a:endParaRPr lang="en-US" dirty="0"/>
          </a:p>
          <a:p>
            <a:endParaRPr lang="en-US" dirty="0"/>
          </a:p>
          <a:p>
            <a:r>
              <a:rPr lang="en-US" dirty="0">
                <a:latin typeface="Comic Sans MS"/>
                <a:cs typeface="Comic Sans MS"/>
              </a:rPr>
              <a:t>A </a:t>
            </a:r>
            <a:r>
              <a:rPr lang="en-US" dirty="0">
                <a:solidFill>
                  <a:srgbClr val="FF0000"/>
                </a:solidFill>
                <a:latin typeface="Comic Sans MS"/>
                <a:cs typeface="Comic Sans MS"/>
              </a:rPr>
              <a:t>mutant</a:t>
            </a:r>
            <a:r>
              <a:rPr lang="en-US" dirty="0">
                <a:latin typeface="Comic Sans MS"/>
                <a:cs typeface="Comic Sans MS"/>
              </a:rPr>
              <a:t> is an individual, organism</a:t>
            </a:r>
            <a:r>
              <a:rPr lang="en-US" dirty="0">
                <a:solidFill>
                  <a:srgbClr val="FF0000"/>
                </a:solidFill>
                <a:latin typeface="Comic Sans MS"/>
                <a:cs typeface="Comic Sans MS"/>
              </a:rPr>
              <a:t> that exhibits a new character or trait not found in the wild type.</a:t>
            </a:r>
          </a:p>
          <a:p>
            <a:endParaRPr lang="en-US" dirty="0"/>
          </a:p>
          <a:p>
            <a:r>
              <a:rPr lang="en-US" sz="2000" b="1" dirty="0">
                <a:solidFill>
                  <a:srgbClr val="FF0000"/>
                </a:solidFill>
                <a:latin typeface="Comic Sans MS"/>
                <a:cs typeface="Comic Sans MS"/>
              </a:rPr>
              <a:t>Less frequent </a:t>
            </a:r>
            <a:r>
              <a:rPr lang="en-US" sz="2000" dirty="0">
                <a:latin typeface="Comic Sans MS"/>
                <a:cs typeface="Comic Sans MS"/>
              </a:rPr>
              <a:t>in the population</a:t>
            </a:r>
          </a:p>
        </p:txBody>
      </p:sp>
      <p:sp>
        <p:nvSpPr>
          <p:cNvPr id="4" name="Rectangle 3"/>
          <p:cNvSpPr/>
          <p:nvPr/>
        </p:nvSpPr>
        <p:spPr>
          <a:xfrm>
            <a:off x="1143000" y="304800"/>
            <a:ext cx="6757299" cy="923330"/>
          </a:xfrm>
          <a:prstGeom prst="rect">
            <a:avLst/>
          </a:prstGeom>
          <a:noFill/>
        </p:spPr>
        <p:txBody>
          <a:bodyPr wrap="none" lIns="91440" tIns="45720" rIns="91440" bIns="45720">
            <a:spAutoFit/>
          </a:bodyPr>
          <a:lstStyle/>
          <a:p>
            <a:pPr algn="ctr"/>
            <a:r>
              <a:rPr lang="en-US" sz="5400" b="1" cap="none" spc="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Wild type Vs Mutant</a:t>
            </a:r>
          </a:p>
        </p:txBody>
      </p:sp>
      <p:sp>
        <p:nvSpPr>
          <p:cNvPr id="2" name="Rectangle 1"/>
          <p:cNvSpPr/>
          <p:nvPr/>
        </p:nvSpPr>
        <p:spPr>
          <a:xfrm>
            <a:off x="609600" y="4876800"/>
            <a:ext cx="7696200" cy="1477328"/>
          </a:xfrm>
          <a:prstGeom prst="rect">
            <a:avLst/>
          </a:prstGeom>
        </p:spPr>
        <p:txBody>
          <a:bodyPr wrap="square">
            <a:spAutoFit/>
          </a:bodyPr>
          <a:lstStyle/>
          <a:p>
            <a:r>
              <a:rPr lang="en-US" b="1" dirty="0"/>
              <a:t>In genetics, the wild-type organisms serve as the original parent strain before a deliberate mutation is introduced (for research) so that geneticists can use them as reference to compare the naturally occurring genotypes and phenotypes of a given species against those of the deliberately mutated counterparts.</a:t>
            </a:r>
          </a:p>
        </p:txBody>
      </p:sp>
      <p:pic>
        <p:nvPicPr>
          <p:cNvPr id="5" name="Picture 4" descr="C:\Users\Admin\Desktop\white eye.jpg"/>
          <p:cNvPicPr>
            <a:picLocks noChangeAspect="1" noChangeArrowheads="1"/>
          </p:cNvPicPr>
          <p:nvPr/>
        </p:nvPicPr>
        <p:blipFill>
          <a:blip r:embed="rId3" cstate="print"/>
          <a:srcRect/>
          <a:stretch>
            <a:fillRect/>
          </a:stretch>
        </p:blipFill>
        <p:spPr bwMode="auto">
          <a:xfrm>
            <a:off x="7315200" y="3733800"/>
            <a:ext cx="1600200" cy="1219200"/>
          </a:xfrm>
          <a:prstGeom prst="rect">
            <a:avLst/>
          </a:prstGeom>
          <a:noFill/>
          <a:ln w="9525">
            <a:noFill/>
            <a:miter lim="800000"/>
            <a:headEnd/>
            <a:tailEnd/>
          </a:ln>
        </p:spPr>
      </p:pic>
      <p:pic>
        <p:nvPicPr>
          <p:cNvPr id="6" name="Picture 7" descr="C:\Users\Admin\Desktop\wt eye.jpg"/>
          <p:cNvPicPr>
            <a:picLocks noChangeAspect="1" noChangeArrowheads="1"/>
          </p:cNvPicPr>
          <p:nvPr/>
        </p:nvPicPr>
        <p:blipFill>
          <a:blip r:embed="rId4" cstate="print"/>
          <a:srcRect/>
          <a:stretch>
            <a:fillRect/>
          </a:stretch>
        </p:blipFill>
        <p:spPr bwMode="auto">
          <a:xfrm>
            <a:off x="6553200" y="1905000"/>
            <a:ext cx="1960563" cy="14478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6"/>
          <p:cNvSpPr>
            <a:spLocks noGrp="1"/>
          </p:cNvSpPr>
          <p:nvPr>
            <p:ph type="sldNum" sz="quarter" idx="12"/>
          </p:nvPr>
        </p:nvSpPr>
        <p:spPr/>
        <p:txBody>
          <a:bodyPr/>
          <a:lstStyle/>
          <a:p>
            <a:pPr>
              <a:defRPr/>
            </a:pPr>
            <a:fld id="{2D05221D-437B-443F-BDA1-19C9EEF09392}" type="slidenum">
              <a:rPr lang="x-none"/>
              <a:pPr>
                <a:defRPr/>
              </a:pPr>
              <a:t>44</a:t>
            </a:fld>
            <a:endParaRPr lang="en-US"/>
          </a:p>
        </p:txBody>
      </p:sp>
      <p:sp>
        <p:nvSpPr>
          <p:cNvPr id="3075" name="Rectangle 2"/>
          <p:cNvSpPr>
            <a:spLocks noGrp="1" noChangeArrowheads="1"/>
          </p:cNvSpPr>
          <p:nvPr>
            <p:ph type="title"/>
          </p:nvPr>
        </p:nvSpPr>
        <p:spPr>
          <a:xfrm>
            <a:off x="685800" y="304800"/>
            <a:ext cx="7772400" cy="1143000"/>
          </a:xfrm>
        </p:spPr>
        <p:txBody>
          <a:bodyPr rtlCol="0">
            <a:normAutofit/>
          </a:bodyPr>
          <a:lstStyle/>
          <a:p>
            <a:pPr eaLnBrk="1" fontAlgn="auto" hangingPunct="1">
              <a:spcAft>
                <a:spcPts val="0"/>
              </a:spcAft>
              <a:defRPr/>
            </a:pPr>
            <a:r>
              <a:rPr lang="en-US" b="1" dirty="0">
                <a:solidFill>
                  <a:schemeClr val="tx2">
                    <a:lumMod val="75000"/>
                  </a:schemeClr>
                </a:solidFill>
                <a:latin typeface="Comic Sans MS" pitchFamily="66" charset="0"/>
              </a:rPr>
              <a:t>Genetic Information</a:t>
            </a:r>
          </a:p>
        </p:txBody>
      </p:sp>
      <p:sp>
        <p:nvSpPr>
          <p:cNvPr id="6147" name="Rectangle 3"/>
          <p:cNvSpPr>
            <a:spLocks noGrp="1" noChangeArrowheads="1"/>
          </p:cNvSpPr>
          <p:nvPr>
            <p:ph type="body" sz="half" idx="1"/>
          </p:nvPr>
        </p:nvSpPr>
        <p:spPr>
          <a:xfrm>
            <a:off x="381000" y="1676400"/>
            <a:ext cx="5334000" cy="4876800"/>
          </a:xfrm>
        </p:spPr>
        <p:txBody>
          <a:bodyPr rtlCol="0">
            <a:normAutofit lnSpcReduction="10000"/>
          </a:bodyPr>
          <a:lstStyle/>
          <a:p>
            <a:pPr marL="0" indent="0" eaLnBrk="1" fontAlgn="auto" hangingPunct="1">
              <a:lnSpc>
                <a:spcPct val="80000"/>
              </a:lnSpc>
              <a:spcAft>
                <a:spcPts val="0"/>
              </a:spcAft>
              <a:buNone/>
              <a:defRPr/>
            </a:pPr>
            <a:endParaRPr lang="en-US" sz="2400" i="1" dirty="0">
              <a:latin typeface="Comic Sans MS" pitchFamily="66" charset="0"/>
            </a:endParaRPr>
          </a:p>
          <a:p>
            <a:pPr eaLnBrk="1" fontAlgn="auto" hangingPunct="1">
              <a:lnSpc>
                <a:spcPct val="80000"/>
              </a:lnSpc>
              <a:spcAft>
                <a:spcPts val="0"/>
              </a:spcAft>
              <a:buFont typeface="Arial" pitchFamily="34" charset="0"/>
              <a:buChar char="•"/>
              <a:defRPr/>
            </a:pPr>
            <a:r>
              <a:rPr lang="en-US" sz="2400" b="1" dirty="0">
                <a:solidFill>
                  <a:schemeClr val="tx2">
                    <a:lumMod val="75000"/>
                  </a:schemeClr>
                </a:solidFill>
                <a:latin typeface="Comic Sans MS" pitchFamily="66" charset="0"/>
              </a:rPr>
              <a:t>Genome</a:t>
            </a:r>
            <a:r>
              <a:rPr lang="en-US" sz="2400" dirty="0">
                <a:latin typeface="Comic Sans MS" pitchFamily="66" charset="0"/>
              </a:rPr>
              <a:t> – the collection of genetic information.</a:t>
            </a:r>
          </a:p>
          <a:p>
            <a:pPr eaLnBrk="1" fontAlgn="auto" hangingPunct="1">
              <a:lnSpc>
                <a:spcPct val="80000"/>
              </a:lnSpc>
              <a:spcAft>
                <a:spcPts val="0"/>
              </a:spcAft>
              <a:buFont typeface="Arial" pitchFamily="34" charset="0"/>
              <a:buChar char="•"/>
              <a:defRPr/>
            </a:pPr>
            <a:endParaRPr lang="en-US" sz="2400" dirty="0">
              <a:latin typeface="Comic Sans MS" pitchFamily="66" charset="0"/>
            </a:endParaRPr>
          </a:p>
          <a:p>
            <a:pPr eaLnBrk="1" fontAlgn="auto" hangingPunct="1">
              <a:lnSpc>
                <a:spcPct val="80000"/>
              </a:lnSpc>
              <a:spcAft>
                <a:spcPts val="0"/>
              </a:spcAft>
              <a:buFont typeface="Arial" pitchFamily="34" charset="0"/>
              <a:buChar char="•"/>
              <a:defRPr/>
            </a:pPr>
            <a:r>
              <a:rPr lang="en-US" sz="2400" b="1" dirty="0">
                <a:solidFill>
                  <a:schemeClr val="tx2">
                    <a:lumMod val="75000"/>
                  </a:schemeClr>
                </a:solidFill>
                <a:latin typeface="Comic Sans MS" pitchFamily="66" charset="0"/>
              </a:rPr>
              <a:t>Chromosomes</a:t>
            </a:r>
            <a:r>
              <a:rPr lang="en-US" sz="2400" dirty="0">
                <a:latin typeface="Comic Sans MS" pitchFamily="66" charset="0"/>
              </a:rPr>
              <a:t> – storage units of </a:t>
            </a:r>
            <a:r>
              <a:rPr lang="en-US" sz="2400" i="1" dirty="0">
                <a:latin typeface="Comic Sans MS" pitchFamily="66" charset="0"/>
              </a:rPr>
              <a:t>genes</a:t>
            </a:r>
            <a:r>
              <a:rPr lang="en-US" sz="2400" dirty="0">
                <a:latin typeface="Comic Sans MS" pitchFamily="66" charset="0"/>
              </a:rPr>
              <a:t>.</a:t>
            </a:r>
          </a:p>
          <a:p>
            <a:pPr eaLnBrk="1" fontAlgn="auto" hangingPunct="1">
              <a:lnSpc>
                <a:spcPct val="80000"/>
              </a:lnSpc>
              <a:spcAft>
                <a:spcPts val="0"/>
              </a:spcAft>
              <a:buFont typeface="Arial" pitchFamily="34" charset="0"/>
              <a:buChar char="•"/>
              <a:defRPr/>
            </a:pPr>
            <a:endParaRPr lang="en-US" sz="2400" dirty="0">
              <a:latin typeface="Comic Sans MS" pitchFamily="66" charset="0"/>
            </a:endParaRPr>
          </a:p>
          <a:p>
            <a:pPr eaLnBrk="1" fontAlgn="auto" hangingPunct="1">
              <a:lnSpc>
                <a:spcPct val="80000"/>
              </a:lnSpc>
              <a:spcAft>
                <a:spcPts val="0"/>
              </a:spcAft>
              <a:buFont typeface="Arial" pitchFamily="34" charset="0"/>
              <a:buChar char="•"/>
              <a:defRPr/>
            </a:pPr>
            <a:r>
              <a:rPr lang="en-US" sz="2400" b="1" dirty="0">
                <a:solidFill>
                  <a:schemeClr val="tx2">
                    <a:lumMod val="75000"/>
                  </a:schemeClr>
                </a:solidFill>
                <a:latin typeface="Comic Sans MS" pitchFamily="66" charset="0"/>
              </a:rPr>
              <a:t>Gene</a:t>
            </a:r>
            <a:r>
              <a:rPr lang="en-US" sz="2400" dirty="0">
                <a:latin typeface="Comic Sans MS" pitchFamily="66" charset="0"/>
              </a:rPr>
              <a:t> – basic unit of genetic information. Genes determine the inherited characters.</a:t>
            </a:r>
          </a:p>
          <a:p>
            <a:pPr eaLnBrk="1" fontAlgn="auto" hangingPunct="1">
              <a:lnSpc>
                <a:spcPct val="80000"/>
              </a:lnSpc>
              <a:spcAft>
                <a:spcPts val="0"/>
              </a:spcAft>
              <a:buFont typeface="Arial" pitchFamily="34" charset="0"/>
              <a:buChar char="•"/>
              <a:defRPr/>
            </a:pPr>
            <a:endParaRPr lang="en-US" sz="2400" dirty="0">
              <a:latin typeface="Comic Sans MS" pitchFamily="66" charset="0"/>
            </a:endParaRPr>
          </a:p>
          <a:p>
            <a:pPr eaLnBrk="1" fontAlgn="auto" hangingPunct="1">
              <a:lnSpc>
                <a:spcPct val="80000"/>
              </a:lnSpc>
              <a:spcAft>
                <a:spcPts val="0"/>
              </a:spcAft>
              <a:buFont typeface="Arial" pitchFamily="34" charset="0"/>
              <a:buChar char="•"/>
              <a:defRPr/>
            </a:pPr>
            <a:r>
              <a:rPr lang="en-US" sz="2400" b="1" dirty="0">
                <a:solidFill>
                  <a:schemeClr val="tx2">
                    <a:lumMod val="75000"/>
                  </a:schemeClr>
                </a:solidFill>
                <a:effectLst>
                  <a:outerShdw blurRad="38100" dist="38100" dir="2700000" algn="tl">
                    <a:srgbClr val="C0C0C0"/>
                  </a:outerShdw>
                </a:effectLst>
                <a:latin typeface="Comic Sans MS" pitchFamily="66" charset="0"/>
              </a:rPr>
              <a:t>DNA</a:t>
            </a:r>
            <a:r>
              <a:rPr lang="en-US" sz="2400" dirty="0">
                <a:latin typeface="Comic Sans MS" pitchFamily="66" charset="0"/>
              </a:rPr>
              <a:t> -</a:t>
            </a:r>
            <a:r>
              <a:rPr lang="en-US" sz="2400" b="1" dirty="0">
                <a:latin typeface="Comic Sans MS" pitchFamily="66" charset="0"/>
              </a:rPr>
              <a:t> </a:t>
            </a:r>
            <a:r>
              <a:rPr lang="en-US" sz="2400" dirty="0">
                <a:latin typeface="Comic Sans MS" pitchFamily="66" charset="0"/>
              </a:rPr>
              <a:t> is a nucleic acid that contains the genetic instructions specifying the biological development of all cellular forms of life </a:t>
            </a:r>
          </a:p>
        </p:txBody>
      </p:sp>
      <p:pic>
        <p:nvPicPr>
          <p:cNvPr id="11269" name="Picture 6" descr="genes"/>
          <p:cNvPicPr>
            <a:picLocks noChangeAspect="1" noChangeArrowheads="1"/>
          </p:cNvPicPr>
          <p:nvPr/>
        </p:nvPicPr>
        <p:blipFill>
          <a:blip r:embed="rId3" cstate="print"/>
          <a:srcRect/>
          <a:stretch>
            <a:fillRect/>
          </a:stretch>
        </p:blipFill>
        <p:spPr bwMode="auto">
          <a:xfrm>
            <a:off x="5562600" y="1752600"/>
            <a:ext cx="3581400" cy="4438650"/>
          </a:xfrm>
          <a:prstGeom prst="rect">
            <a:avLst/>
          </a:prstGeom>
          <a:noFill/>
          <a:ln w="9525">
            <a:noFill/>
            <a:miter lim="800000"/>
            <a:headEnd/>
            <a:tailEnd/>
          </a:ln>
        </p:spPr>
      </p:pic>
      <p:sp>
        <p:nvSpPr>
          <p:cNvPr id="6" name="Rectangle 5"/>
          <p:cNvSpPr/>
          <p:nvPr/>
        </p:nvSpPr>
        <p:spPr>
          <a:xfrm>
            <a:off x="6324600" y="6172200"/>
            <a:ext cx="2339102" cy="230832"/>
          </a:xfrm>
          <a:prstGeom prst="rect">
            <a:avLst/>
          </a:prstGeom>
        </p:spPr>
        <p:txBody>
          <a:bodyPr wrap="none">
            <a:spAutoFit/>
          </a:bodyPr>
          <a:lstStyle/>
          <a:p>
            <a:r>
              <a:rPr lang="en-US" sz="900" dirty="0"/>
              <a:t>http://www.accessexcellence.com/AB/GG/</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147">
                                            <p:txEl>
                                              <p:pRg st="1" end="1"/>
                                            </p:txEl>
                                          </p:spTgt>
                                        </p:tgtEl>
                                        <p:attrNameLst>
                                          <p:attrName>style.visibility</p:attrName>
                                        </p:attrNameLst>
                                      </p:cBhvr>
                                      <p:to>
                                        <p:strVal val="visible"/>
                                      </p:to>
                                    </p:set>
                                    <p:animEffect transition="in" filter="blinds(horizontal)">
                                      <p:cBhvr>
                                        <p:cTn id="7" dur="500"/>
                                        <p:tgtEl>
                                          <p:spTgt spid="6147">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6147">
                                            <p:txEl>
                                              <p:pRg st="3" end="3"/>
                                            </p:txEl>
                                          </p:spTgt>
                                        </p:tgtEl>
                                        <p:attrNameLst>
                                          <p:attrName>style.visibility</p:attrName>
                                        </p:attrNameLst>
                                      </p:cBhvr>
                                      <p:to>
                                        <p:strVal val="visible"/>
                                      </p:to>
                                    </p:set>
                                    <p:animEffect transition="in" filter="checkerboard(across)">
                                      <p:cBhvr>
                                        <p:cTn id="12" dur="500"/>
                                        <p:tgtEl>
                                          <p:spTgt spid="6147">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6147">
                                            <p:txEl>
                                              <p:pRg st="5" end="5"/>
                                            </p:txEl>
                                          </p:spTgt>
                                        </p:tgtEl>
                                        <p:attrNameLst>
                                          <p:attrName>style.visibility</p:attrName>
                                        </p:attrNameLst>
                                      </p:cBhvr>
                                      <p:to>
                                        <p:strVal val="visible"/>
                                      </p:to>
                                    </p:set>
                                    <p:animEffect transition="in" filter="checkerboard(across)">
                                      <p:cBhvr>
                                        <p:cTn id="17" dur="500"/>
                                        <p:tgtEl>
                                          <p:spTgt spid="6147">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6147">
                                            <p:txEl>
                                              <p:pRg st="7" end="7"/>
                                            </p:txEl>
                                          </p:spTgt>
                                        </p:tgtEl>
                                        <p:attrNameLst>
                                          <p:attrName>style.visibility</p:attrName>
                                        </p:attrNameLst>
                                      </p:cBhvr>
                                      <p:to>
                                        <p:strVal val="visible"/>
                                      </p:to>
                                    </p:set>
                                    <p:animEffect transition="in" filter="dissolve">
                                      <p:cBhvr>
                                        <p:cTn id="22" dur="500"/>
                                        <p:tgtEl>
                                          <p:spTgt spid="6147">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6"/>
          <p:cNvSpPr>
            <a:spLocks noGrp="1"/>
          </p:cNvSpPr>
          <p:nvPr>
            <p:ph type="sldNum" sz="quarter" idx="12"/>
          </p:nvPr>
        </p:nvSpPr>
        <p:spPr/>
        <p:txBody>
          <a:bodyPr/>
          <a:lstStyle/>
          <a:p>
            <a:pPr>
              <a:defRPr/>
            </a:pPr>
            <a:fld id="{0DC434EB-7815-4952-8021-21AC38DA87E6}" type="slidenum">
              <a:rPr lang="x-none"/>
              <a:pPr>
                <a:defRPr/>
              </a:pPr>
              <a:t>45</a:t>
            </a:fld>
            <a:endParaRPr lang="en-US"/>
          </a:p>
        </p:txBody>
      </p:sp>
      <p:sp>
        <p:nvSpPr>
          <p:cNvPr id="4099" name="Rectangle 2"/>
          <p:cNvSpPr>
            <a:spLocks noGrp="1" noChangeArrowheads="1"/>
          </p:cNvSpPr>
          <p:nvPr>
            <p:ph type="title"/>
          </p:nvPr>
        </p:nvSpPr>
        <p:spPr>
          <a:xfrm>
            <a:off x="685800" y="188913"/>
            <a:ext cx="7772400" cy="1143000"/>
          </a:xfrm>
        </p:spPr>
        <p:txBody>
          <a:bodyPr rtlCol="0">
            <a:normAutofit/>
          </a:bodyPr>
          <a:lstStyle/>
          <a:p>
            <a:pPr eaLnBrk="1" fontAlgn="auto" hangingPunct="1">
              <a:spcAft>
                <a:spcPts val="0"/>
              </a:spcAft>
              <a:defRPr/>
            </a:pPr>
            <a:r>
              <a:rPr lang="en-US" sz="4000" b="1" dirty="0">
                <a:solidFill>
                  <a:schemeClr val="tx2">
                    <a:lumMod val="75000"/>
                  </a:schemeClr>
                </a:solidFill>
                <a:latin typeface="Comic Sans MS" pitchFamily="66" charset="0"/>
              </a:rPr>
              <a:t>Chromosome Logical Structure</a:t>
            </a:r>
          </a:p>
        </p:txBody>
      </p:sp>
      <p:sp>
        <p:nvSpPr>
          <p:cNvPr id="4100" name="Rectangle 3"/>
          <p:cNvSpPr>
            <a:spLocks noGrp="1" noChangeArrowheads="1"/>
          </p:cNvSpPr>
          <p:nvPr>
            <p:ph type="body" sz="half" idx="1"/>
          </p:nvPr>
        </p:nvSpPr>
        <p:spPr>
          <a:xfrm>
            <a:off x="107950" y="1484313"/>
            <a:ext cx="6229350" cy="2333625"/>
          </a:xfrm>
        </p:spPr>
        <p:txBody>
          <a:bodyPr rtlCol="0">
            <a:normAutofit/>
          </a:bodyPr>
          <a:lstStyle/>
          <a:p>
            <a:pPr eaLnBrk="1" fontAlgn="auto" hangingPunct="1">
              <a:lnSpc>
                <a:spcPct val="90000"/>
              </a:lnSpc>
              <a:spcAft>
                <a:spcPts val="0"/>
              </a:spcAft>
              <a:buFont typeface="Arial" pitchFamily="34" charset="0"/>
              <a:buChar char="•"/>
              <a:defRPr/>
            </a:pPr>
            <a:r>
              <a:rPr lang="en-US" sz="2800" b="1" dirty="0">
                <a:solidFill>
                  <a:schemeClr val="tx2">
                    <a:lumMod val="75000"/>
                  </a:schemeClr>
                </a:solidFill>
                <a:latin typeface="Comic Sans MS" pitchFamily="66" charset="0"/>
              </a:rPr>
              <a:t>Locus</a:t>
            </a:r>
            <a:r>
              <a:rPr lang="en-US" sz="2800" dirty="0">
                <a:solidFill>
                  <a:schemeClr val="tx2">
                    <a:lumMod val="75000"/>
                  </a:schemeClr>
                </a:solidFill>
                <a:latin typeface="Comic Sans MS" pitchFamily="66" charset="0"/>
              </a:rPr>
              <a:t> </a:t>
            </a:r>
            <a:r>
              <a:rPr lang="en-US" sz="2800" dirty="0">
                <a:latin typeface="Comic Sans MS" pitchFamily="66" charset="0"/>
              </a:rPr>
              <a:t>– location of a </a:t>
            </a:r>
            <a:r>
              <a:rPr lang="en-US" sz="2800" i="1" dirty="0">
                <a:latin typeface="Comic Sans MS" pitchFamily="66" charset="0"/>
              </a:rPr>
              <a:t>gene/marker</a:t>
            </a:r>
            <a:r>
              <a:rPr lang="en-US" sz="2800" dirty="0">
                <a:latin typeface="Comic Sans MS" pitchFamily="66" charset="0"/>
              </a:rPr>
              <a:t> on the chromosome.</a:t>
            </a:r>
          </a:p>
          <a:p>
            <a:pPr eaLnBrk="1" fontAlgn="auto" hangingPunct="1">
              <a:lnSpc>
                <a:spcPct val="90000"/>
              </a:lnSpc>
              <a:spcAft>
                <a:spcPts val="0"/>
              </a:spcAft>
              <a:buFont typeface="Arial" pitchFamily="34" charset="0"/>
              <a:buChar char="•"/>
              <a:defRPr/>
            </a:pPr>
            <a:endParaRPr lang="en-US" sz="2800" dirty="0">
              <a:latin typeface="Comic Sans MS" pitchFamily="66" charset="0"/>
            </a:endParaRPr>
          </a:p>
          <a:p>
            <a:pPr eaLnBrk="1" fontAlgn="auto" hangingPunct="1">
              <a:lnSpc>
                <a:spcPct val="90000"/>
              </a:lnSpc>
              <a:spcAft>
                <a:spcPts val="0"/>
              </a:spcAft>
              <a:buFont typeface="Arial" pitchFamily="34" charset="0"/>
              <a:buChar char="•"/>
              <a:defRPr/>
            </a:pPr>
            <a:r>
              <a:rPr lang="en-US" sz="2800" b="1" dirty="0">
                <a:solidFill>
                  <a:schemeClr val="tx2">
                    <a:lumMod val="75000"/>
                  </a:schemeClr>
                </a:solidFill>
                <a:latin typeface="Comic Sans MS" pitchFamily="66" charset="0"/>
              </a:rPr>
              <a:t>Allele</a:t>
            </a:r>
            <a:r>
              <a:rPr lang="en-US" sz="2800" dirty="0">
                <a:latin typeface="Comic Sans MS" pitchFamily="66" charset="0"/>
              </a:rPr>
              <a:t> –variants of a gene/marker at a particular </a:t>
            </a:r>
            <a:r>
              <a:rPr lang="en-US" sz="2800" i="1" dirty="0">
                <a:latin typeface="Comic Sans MS" pitchFamily="66" charset="0"/>
              </a:rPr>
              <a:t>locus</a:t>
            </a:r>
            <a:r>
              <a:rPr lang="en-US" sz="2800" dirty="0">
                <a:latin typeface="Comic Sans MS" pitchFamily="66" charset="0"/>
              </a:rPr>
              <a:t>.</a:t>
            </a:r>
            <a:endParaRPr lang="en-US" sz="2800" i="1" dirty="0">
              <a:latin typeface="Comic Sans MS" pitchFamily="66" charset="0"/>
            </a:endParaRPr>
          </a:p>
        </p:txBody>
      </p:sp>
      <p:grpSp>
        <p:nvGrpSpPr>
          <p:cNvPr id="2" name="Group 4"/>
          <p:cNvGrpSpPr>
            <a:grpSpLocks/>
          </p:cNvGrpSpPr>
          <p:nvPr/>
        </p:nvGrpSpPr>
        <p:grpSpPr bwMode="auto">
          <a:xfrm>
            <a:off x="2630488" y="2109788"/>
            <a:ext cx="6118225" cy="4343400"/>
            <a:chOff x="1474" y="1248"/>
            <a:chExt cx="3854" cy="2736"/>
          </a:xfrm>
        </p:grpSpPr>
        <p:pic>
          <p:nvPicPr>
            <p:cNvPr id="12294" name="Picture 5" descr="genes_2"/>
            <p:cNvPicPr>
              <a:picLocks noChangeAspect="1" noChangeArrowheads="1"/>
            </p:cNvPicPr>
            <p:nvPr/>
          </p:nvPicPr>
          <p:blipFill>
            <a:blip r:embed="rId3" cstate="print"/>
            <a:srcRect r="53334" b="24001"/>
            <a:stretch>
              <a:fillRect/>
            </a:stretch>
          </p:blipFill>
          <p:spPr bwMode="auto">
            <a:xfrm>
              <a:off x="4320" y="1248"/>
              <a:ext cx="1008" cy="2736"/>
            </a:xfrm>
            <a:prstGeom prst="rect">
              <a:avLst/>
            </a:prstGeom>
            <a:noFill/>
            <a:ln w="9525">
              <a:noFill/>
              <a:miter lim="800000"/>
              <a:headEnd/>
              <a:tailEnd/>
            </a:ln>
          </p:spPr>
        </p:pic>
        <p:sp>
          <p:nvSpPr>
            <p:cNvPr id="12295" name="AutoShape 6"/>
            <p:cNvSpPr>
              <a:spLocks noChangeArrowheads="1"/>
            </p:cNvSpPr>
            <p:nvPr/>
          </p:nvSpPr>
          <p:spPr bwMode="auto">
            <a:xfrm>
              <a:off x="1728" y="2640"/>
              <a:ext cx="2208" cy="480"/>
            </a:xfrm>
            <a:prstGeom prst="wedgeRoundRectCallout">
              <a:avLst>
                <a:gd name="adj1" fmla="val 67528"/>
                <a:gd name="adj2" fmla="val -191458"/>
                <a:gd name="adj3" fmla="val 16667"/>
              </a:avLst>
            </a:prstGeom>
            <a:solidFill>
              <a:srgbClr val="FFFF00"/>
            </a:solidFill>
            <a:ln w="28575">
              <a:solidFill>
                <a:schemeClr val="tx1"/>
              </a:solidFill>
              <a:miter lim="800000"/>
              <a:headEnd/>
              <a:tailEnd/>
            </a:ln>
          </p:spPr>
          <p:txBody>
            <a:bodyPr/>
            <a:lstStyle/>
            <a:p>
              <a:pPr rtl="1"/>
              <a:r>
                <a:rPr lang="en-US" sz="2000" b="1">
                  <a:latin typeface="Calibri" pitchFamily="34" charset="0"/>
                </a:rPr>
                <a:t>Locus1</a:t>
              </a:r>
            </a:p>
            <a:p>
              <a:r>
                <a:rPr lang="en-US" sz="2000" b="1">
                  <a:latin typeface="Calibri" pitchFamily="34" charset="0"/>
                </a:rPr>
                <a:t>Possible Alleles: A1,A2</a:t>
              </a:r>
            </a:p>
            <a:p>
              <a:pPr algn="ctr" rtl="1"/>
              <a:endParaRPr lang="en-US" sz="2000" b="1">
                <a:latin typeface="Calibri" pitchFamily="34" charset="0"/>
              </a:endParaRPr>
            </a:p>
          </p:txBody>
        </p:sp>
        <p:sp>
          <p:nvSpPr>
            <p:cNvPr id="12296" name="AutoShape 7"/>
            <p:cNvSpPr>
              <a:spLocks noChangeArrowheads="1"/>
            </p:cNvSpPr>
            <p:nvPr/>
          </p:nvSpPr>
          <p:spPr bwMode="auto">
            <a:xfrm>
              <a:off x="1474" y="3408"/>
              <a:ext cx="2462" cy="480"/>
            </a:xfrm>
            <a:prstGeom prst="wedgeRoundRectCallout">
              <a:avLst>
                <a:gd name="adj1" fmla="val 65718"/>
                <a:gd name="adj2" fmla="val -112708"/>
                <a:gd name="adj3" fmla="val 16667"/>
              </a:avLst>
            </a:prstGeom>
            <a:solidFill>
              <a:srgbClr val="FFFF00"/>
            </a:solidFill>
            <a:ln w="28575">
              <a:solidFill>
                <a:schemeClr val="tx1"/>
              </a:solidFill>
              <a:miter lim="800000"/>
              <a:headEnd/>
              <a:tailEnd/>
            </a:ln>
          </p:spPr>
          <p:txBody>
            <a:bodyPr/>
            <a:lstStyle/>
            <a:p>
              <a:pPr rtl="1"/>
              <a:r>
                <a:rPr lang="en-US" sz="2000" b="1">
                  <a:latin typeface="Calibri" pitchFamily="34" charset="0"/>
                </a:rPr>
                <a:t>Locus2</a:t>
              </a:r>
            </a:p>
            <a:p>
              <a:r>
                <a:rPr lang="en-US" sz="2000" b="1">
                  <a:latin typeface="Calibri" pitchFamily="34" charset="0"/>
                </a:rPr>
                <a:t>Possible Alleles: B1,B2,B3</a:t>
              </a:r>
            </a:p>
          </p:txBody>
        </p:sp>
      </p:grpSp>
    </p:spTree>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6"/>
          <p:cNvSpPr>
            <a:spLocks noGrp="1"/>
          </p:cNvSpPr>
          <p:nvPr>
            <p:ph type="sldNum" sz="quarter" idx="12"/>
          </p:nvPr>
        </p:nvSpPr>
        <p:spPr/>
        <p:txBody>
          <a:bodyPr/>
          <a:lstStyle/>
          <a:p>
            <a:pPr>
              <a:defRPr/>
            </a:pPr>
            <a:fld id="{2D05221D-437B-443F-BDA1-19C9EEF09392}" type="slidenum">
              <a:rPr lang="x-none"/>
              <a:pPr>
                <a:defRPr/>
              </a:pPr>
              <a:t>46</a:t>
            </a:fld>
            <a:endParaRPr lang="en-US"/>
          </a:p>
        </p:txBody>
      </p:sp>
      <p:sp>
        <p:nvSpPr>
          <p:cNvPr id="3075" name="Rectangle 2"/>
          <p:cNvSpPr>
            <a:spLocks noGrp="1" noChangeArrowheads="1"/>
          </p:cNvSpPr>
          <p:nvPr>
            <p:ph type="title"/>
          </p:nvPr>
        </p:nvSpPr>
        <p:spPr>
          <a:xfrm>
            <a:off x="533400" y="-152400"/>
            <a:ext cx="7772400" cy="1143000"/>
          </a:xfrm>
        </p:spPr>
        <p:txBody>
          <a:bodyPr rtlCol="0">
            <a:normAutofit/>
          </a:bodyPr>
          <a:lstStyle/>
          <a:p>
            <a:pPr eaLnBrk="1" fontAlgn="auto" hangingPunct="1">
              <a:spcAft>
                <a:spcPts val="0"/>
              </a:spcAft>
              <a:defRPr/>
            </a:pPr>
            <a:r>
              <a:rPr lang="en-US" b="1" dirty="0">
                <a:solidFill>
                  <a:schemeClr val="tx2">
                    <a:lumMod val="75000"/>
                  </a:schemeClr>
                </a:solidFill>
                <a:latin typeface="Comic Sans MS" pitchFamily="66" charset="0"/>
              </a:rPr>
              <a:t>Genetic Locus</a:t>
            </a:r>
          </a:p>
        </p:txBody>
      </p:sp>
      <p:sp>
        <p:nvSpPr>
          <p:cNvPr id="3" name="Rectangle 2"/>
          <p:cNvSpPr/>
          <p:nvPr/>
        </p:nvSpPr>
        <p:spPr>
          <a:xfrm>
            <a:off x="381000" y="990600"/>
            <a:ext cx="8382000" cy="954107"/>
          </a:xfrm>
          <a:prstGeom prst="rect">
            <a:avLst/>
          </a:prstGeom>
        </p:spPr>
        <p:txBody>
          <a:bodyPr wrap="square">
            <a:spAutoFit/>
          </a:bodyPr>
          <a:lstStyle/>
          <a:p>
            <a:r>
              <a:rPr lang="en-US" sz="2800" dirty="0"/>
              <a:t>A locus (plural loci) is the specific location of a gene, DNA sequence, or position on a chromosome</a:t>
            </a:r>
          </a:p>
        </p:txBody>
      </p:sp>
      <p:pic>
        <p:nvPicPr>
          <p:cNvPr id="7" name="Picture 6" descr="cytogenetic_bands.gif"/>
          <p:cNvPicPr>
            <a:picLocks noChangeAspect="1"/>
          </p:cNvPicPr>
          <p:nvPr/>
        </p:nvPicPr>
        <p:blipFill rotWithShape="1">
          <a:blip r:embed="rId3" cstate="print">
            <a:extLst>
              <a:ext uri="{28A0092B-C50C-407E-A947-70E740481C1C}">
                <a14:useLocalDpi xmlns:a14="http://schemas.microsoft.com/office/drawing/2010/main" val="0"/>
              </a:ext>
            </a:extLst>
          </a:blip>
          <a:srcRect t="12053" b="-12053"/>
          <a:stretch/>
        </p:blipFill>
        <p:spPr>
          <a:xfrm>
            <a:off x="3708479" y="1981200"/>
            <a:ext cx="5435521" cy="5080000"/>
          </a:xfrm>
          <a:prstGeom prst="rect">
            <a:avLst/>
          </a:prstGeom>
        </p:spPr>
      </p:pic>
      <p:pic>
        <p:nvPicPr>
          <p:cNvPr id="8" name="Picture 7" descr="Chromarms.gif"/>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4800" y="2514600"/>
            <a:ext cx="2895600" cy="2895600"/>
          </a:xfrm>
          <a:prstGeom prst="rect">
            <a:avLst/>
          </a:prstGeom>
        </p:spPr>
      </p:pic>
    </p:spTree>
    <p:extLst>
      <p:ext uri="{BB962C8B-B14F-4D97-AF65-F5344CB8AC3E}">
        <p14:creationId xmlns:p14="http://schemas.microsoft.com/office/powerpoint/2010/main" val="4039050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762000" y="2627293"/>
            <a:ext cx="7924800" cy="954107"/>
          </a:xfrm>
          <a:prstGeom prst="rect">
            <a:avLst/>
          </a:prstGeom>
        </p:spPr>
        <p:txBody>
          <a:bodyPr wrap="square">
            <a:spAutoFit/>
          </a:bodyPr>
          <a:lstStyle/>
          <a:p>
            <a:r>
              <a:rPr lang="en-US" sz="2800" dirty="0"/>
              <a:t>An allele is </a:t>
            </a:r>
            <a:r>
              <a:rPr lang="en-US" sz="2800" u="sng" dirty="0"/>
              <a:t>different forms of the DNA sequence </a:t>
            </a:r>
            <a:r>
              <a:rPr lang="en-US" sz="2800" dirty="0"/>
              <a:t>of a particular gene. (variants of a gene)</a:t>
            </a:r>
          </a:p>
        </p:txBody>
      </p:sp>
      <p:sp>
        <p:nvSpPr>
          <p:cNvPr id="5" name="Rectangle 4"/>
          <p:cNvSpPr/>
          <p:nvPr/>
        </p:nvSpPr>
        <p:spPr>
          <a:xfrm>
            <a:off x="1295400" y="753070"/>
            <a:ext cx="6276013" cy="923330"/>
          </a:xfrm>
          <a:prstGeom prst="rect">
            <a:avLst/>
          </a:prstGeom>
          <a:noFill/>
        </p:spPr>
        <p:txBody>
          <a:bodyPr wrap="none" lIns="91440" tIns="45720" rIns="91440" bIns="45720">
            <a:spAutoFit/>
          </a:bodyPr>
          <a:lstStyle/>
          <a:p>
            <a:pPr algn="ctr"/>
            <a:r>
              <a:rPr lang="en-US" sz="5400" b="1" cap="none" spc="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What is an Allele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of Alleles : ABO system</a:t>
            </a:r>
          </a:p>
        </p:txBody>
      </p:sp>
      <p:sp>
        <p:nvSpPr>
          <p:cNvPr id="3" name="Content Placeholder 2"/>
          <p:cNvSpPr>
            <a:spLocks noGrp="1"/>
          </p:cNvSpPr>
          <p:nvPr>
            <p:ph idx="1"/>
          </p:nvPr>
        </p:nvSpPr>
        <p:spPr/>
        <p:txBody>
          <a:bodyPr/>
          <a:lstStyle/>
          <a:p>
            <a:r>
              <a:rPr lang="en-US" dirty="0"/>
              <a:t>ABO gene encodes an enzyme </a:t>
            </a:r>
            <a:r>
              <a:rPr lang="en-US" i="1" dirty="0" err="1"/>
              <a:t>glycosyl</a:t>
            </a:r>
            <a:r>
              <a:rPr lang="en-US" i="1" dirty="0"/>
              <a:t> </a:t>
            </a:r>
            <a:r>
              <a:rPr lang="en-US" i="1" dirty="0" err="1"/>
              <a:t>transferase</a:t>
            </a:r>
            <a:r>
              <a:rPr lang="en-US" dirty="0"/>
              <a:t>. (Chromosome 9)</a:t>
            </a:r>
          </a:p>
          <a:p>
            <a:r>
              <a:rPr lang="en-US" dirty="0"/>
              <a:t>Modifies the oligosaccharide on cell surface glycoprotein</a:t>
            </a:r>
          </a:p>
          <a:p>
            <a:r>
              <a:rPr lang="en-US" i="1" dirty="0"/>
              <a:t>A</a:t>
            </a:r>
            <a:r>
              <a:rPr lang="en-US" dirty="0"/>
              <a:t> allele adds N-acetyl </a:t>
            </a:r>
            <a:r>
              <a:rPr lang="en-US" dirty="0" err="1"/>
              <a:t>galactosamine</a:t>
            </a:r>
            <a:endParaRPr lang="en-US" dirty="0"/>
          </a:p>
          <a:p>
            <a:r>
              <a:rPr lang="en-US" i="1" dirty="0"/>
              <a:t>B</a:t>
            </a:r>
            <a:r>
              <a:rPr lang="en-US" dirty="0"/>
              <a:t> allele adds </a:t>
            </a:r>
            <a:r>
              <a:rPr lang="en-US" dirty="0" err="1"/>
              <a:t>galactose</a:t>
            </a:r>
            <a:endParaRPr lang="en-US" dirty="0"/>
          </a:p>
          <a:p>
            <a:r>
              <a:rPr lang="en-US" i="1" dirty="0"/>
              <a:t>o</a:t>
            </a:r>
            <a:r>
              <a:rPr lang="en-US" dirty="0"/>
              <a:t> allele is deletion which lacks the </a:t>
            </a:r>
            <a:r>
              <a:rPr lang="en-US" dirty="0" err="1"/>
              <a:t>glycosyl</a:t>
            </a:r>
            <a:r>
              <a:rPr lang="en-US" dirty="0"/>
              <a:t> </a:t>
            </a:r>
            <a:r>
              <a:rPr lang="en-US" dirty="0" err="1"/>
              <a:t>transferase</a:t>
            </a:r>
            <a:r>
              <a:rPr lang="en-US" dirty="0"/>
              <a:t> activity.</a:t>
            </a:r>
          </a:p>
        </p:txBody>
      </p:sp>
    </p:spTree>
    <p:extLst>
      <p:ext uri="{BB962C8B-B14F-4D97-AF65-F5344CB8AC3E}">
        <p14:creationId xmlns:p14="http://schemas.microsoft.com/office/powerpoint/2010/main" val="708265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0"/>
            <a:ext cx="8229600" cy="1143000"/>
          </a:xfrm>
        </p:spPr>
        <p:txBody>
          <a:bodyPr/>
          <a:lstStyle/>
          <a:p>
            <a:r>
              <a:rPr lang="en-US" dirty="0"/>
              <a:t>ABO allele</a:t>
            </a:r>
          </a:p>
        </p:txBody>
      </p:sp>
      <p:pic>
        <p:nvPicPr>
          <p:cNvPr id="3" name="Picture 2" descr="8AAsequence-custom-size-600-400.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47800" y="1211476"/>
            <a:ext cx="6858000" cy="5347368"/>
          </a:xfrm>
          <a:prstGeom prst="rect">
            <a:avLst/>
          </a:prstGeom>
        </p:spPr>
      </p:pic>
    </p:spTree>
    <p:extLst>
      <p:ext uri="{BB962C8B-B14F-4D97-AF65-F5344CB8AC3E}">
        <p14:creationId xmlns:p14="http://schemas.microsoft.com/office/powerpoint/2010/main" val="38507124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76200"/>
            <a:ext cx="8229600" cy="1143000"/>
          </a:xfrm>
        </p:spPr>
        <p:txBody>
          <a:bodyPr/>
          <a:lstStyle/>
          <a:p>
            <a:r>
              <a:rPr lang="en-US" dirty="0"/>
              <a:t>Timeline of Scientific Discoveries</a:t>
            </a:r>
          </a:p>
        </p:txBody>
      </p:sp>
      <p:sp>
        <p:nvSpPr>
          <p:cNvPr id="3" name="Content Placeholder 2"/>
          <p:cNvSpPr>
            <a:spLocks noGrp="1"/>
          </p:cNvSpPr>
          <p:nvPr>
            <p:ph idx="1"/>
          </p:nvPr>
        </p:nvSpPr>
        <p:spPr>
          <a:xfrm>
            <a:off x="381000" y="4595018"/>
            <a:ext cx="8229600" cy="4525963"/>
          </a:xfrm>
        </p:spPr>
        <p:txBody>
          <a:bodyPr/>
          <a:lstStyle/>
          <a:p>
            <a:r>
              <a:rPr lang="en-US" dirty="0"/>
              <a:t>1665: </a:t>
            </a:r>
            <a:r>
              <a:rPr lang="en-US" dirty="0">
                <a:solidFill>
                  <a:schemeClr val="tx2"/>
                </a:solidFill>
              </a:rPr>
              <a:t>Robert Hooke </a:t>
            </a:r>
            <a:r>
              <a:rPr lang="en-US" dirty="0"/>
              <a:t>discovers cells in cork, then in living plant tissue using an early compound microscope. </a:t>
            </a:r>
            <a:r>
              <a:rPr lang="en-US" dirty="0">
                <a:solidFill>
                  <a:srgbClr val="FF0000"/>
                </a:solidFill>
              </a:rPr>
              <a:t>He coins the term cell</a:t>
            </a:r>
            <a:r>
              <a:rPr lang="en-US" dirty="0"/>
              <a:t> </a:t>
            </a:r>
          </a:p>
          <a:p>
            <a:endParaRPr lang="en-US" dirty="0"/>
          </a:p>
          <a:p>
            <a:endParaRPr lang="en-US" dirty="0"/>
          </a:p>
        </p:txBody>
      </p:sp>
      <p:pic>
        <p:nvPicPr>
          <p:cNvPr id="4" name="Picture 3" descr="hooke.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200" y="1143000"/>
            <a:ext cx="2895600" cy="3448397"/>
          </a:xfrm>
          <a:prstGeom prst="rect">
            <a:avLst/>
          </a:prstGeom>
        </p:spPr>
      </p:pic>
      <p:pic>
        <p:nvPicPr>
          <p:cNvPr id="5" name="Picture 4" descr="Hooke-microscope.png"/>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4572001" y="1143001"/>
            <a:ext cx="2971800" cy="3295132"/>
          </a:xfrm>
          <a:prstGeom prst="rect">
            <a:avLst/>
          </a:prstGeom>
        </p:spPr>
      </p:pic>
      <p:sp>
        <p:nvSpPr>
          <p:cNvPr id="6" name="TextBox 5"/>
          <p:cNvSpPr txBox="1"/>
          <p:nvPr/>
        </p:nvSpPr>
        <p:spPr>
          <a:xfrm>
            <a:off x="7010400" y="6581001"/>
            <a:ext cx="2590800" cy="276999"/>
          </a:xfrm>
          <a:prstGeom prst="rect">
            <a:avLst/>
          </a:prstGeom>
          <a:noFill/>
        </p:spPr>
        <p:txBody>
          <a:bodyPr wrap="square" rtlCol="0">
            <a:spAutoFit/>
          </a:bodyPr>
          <a:lstStyle/>
          <a:p>
            <a:r>
              <a:rPr lang="en-US" sz="1200" i="1" dirty="0"/>
              <a:t>Ref Google images</a:t>
            </a:r>
          </a:p>
        </p:txBody>
      </p:sp>
    </p:spTree>
    <p:extLst>
      <p:ext uri="{BB962C8B-B14F-4D97-AF65-F5344CB8AC3E}">
        <p14:creationId xmlns:p14="http://schemas.microsoft.com/office/powerpoint/2010/main" val="2035245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lstStyle/>
          <a:p>
            <a:r>
              <a:rPr lang="en-US" dirty="0" err="1"/>
              <a:t>Wildtype</a:t>
            </a:r>
            <a:r>
              <a:rPr lang="en-US" dirty="0"/>
              <a:t> and mutant allele</a:t>
            </a:r>
          </a:p>
        </p:txBody>
      </p:sp>
      <p:sp>
        <p:nvSpPr>
          <p:cNvPr id="14" name="TextBox 13"/>
          <p:cNvSpPr txBox="1"/>
          <p:nvPr/>
        </p:nvSpPr>
        <p:spPr>
          <a:xfrm>
            <a:off x="228600" y="2514600"/>
            <a:ext cx="8686800" cy="830997"/>
          </a:xfrm>
          <a:prstGeom prst="rect">
            <a:avLst/>
          </a:prstGeom>
          <a:noFill/>
        </p:spPr>
        <p:txBody>
          <a:bodyPr wrap="square" rtlCol="0">
            <a:spAutoFit/>
          </a:bodyPr>
          <a:lstStyle/>
          <a:p>
            <a:r>
              <a:rPr lang="en-US" sz="2400" dirty="0"/>
              <a:t>Any form of an allele </a:t>
            </a:r>
            <a:r>
              <a:rPr lang="en-US" sz="2400" b="1" dirty="0"/>
              <a:t>other than the wild type </a:t>
            </a:r>
            <a:r>
              <a:rPr lang="en-US" sz="2400" dirty="0"/>
              <a:t>is known as a </a:t>
            </a:r>
            <a:r>
              <a:rPr lang="en-US" sz="2400" b="1" dirty="0"/>
              <a:t>mutant</a:t>
            </a:r>
            <a:r>
              <a:rPr lang="en-US" sz="2400" dirty="0"/>
              <a:t> form of that allele.</a:t>
            </a:r>
          </a:p>
        </p:txBody>
      </p:sp>
      <p:sp>
        <p:nvSpPr>
          <p:cNvPr id="13" name="TextBox 12"/>
          <p:cNvSpPr txBox="1"/>
          <p:nvPr/>
        </p:nvSpPr>
        <p:spPr>
          <a:xfrm>
            <a:off x="304800" y="792540"/>
            <a:ext cx="9829800" cy="1569660"/>
          </a:xfrm>
          <a:prstGeom prst="rect">
            <a:avLst/>
          </a:prstGeom>
          <a:noFill/>
        </p:spPr>
        <p:txBody>
          <a:bodyPr wrap="square" rtlCol="0">
            <a:spAutoFit/>
          </a:bodyPr>
          <a:lstStyle/>
          <a:p>
            <a:r>
              <a:rPr lang="en-US" sz="2400" dirty="0"/>
              <a:t>The allele that encodes the phenotype most common in a </a:t>
            </a:r>
          </a:p>
          <a:p>
            <a:r>
              <a:rPr lang="en-US" sz="2400" dirty="0"/>
              <a:t>particular natural  population is known as the </a:t>
            </a:r>
            <a:r>
              <a:rPr lang="en-US" sz="2400" b="1" dirty="0"/>
              <a:t>wild type</a:t>
            </a:r>
            <a:r>
              <a:rPr lang="en-US" sz="2400" dirty="0"/>
              <a:t> allele. </a:t>
            </a:r>
          </a:p>
          <a:p>
            <a:endParaRPr lang="en-US" sz="2400" dirty="0"/>
          </a:p>
          <a:p>
            <a:r>
              <a:rPr lang="en-US" sz="2400" dirty="0"/>
              <a:t>It is often designated, in genetic shorthand, as "+” or WT</a:t>
            </a:r>
          </a:p>
        </p:txBody>
      </p:sp>
      <p:grpSp>
        <p:nvGrpSpPr>
          <p:cNvPr id="19" name="Group 18"/>
          <p:cNvGrpSpPr/>
          <p:nvPr/>
        </p:nvGrpSpPr>
        <p:grpSpPr>
          <a:xfrm>
            <a:off x="345600" y="3581400"/>
            <a:ext cx="2210400" cy="3188732"/>
            <a:chOff x="345600" y="3581400"/>
            <a:chExt cx="2210400" cy="3188732"/>
          </a:xfrm>
        </p:grpSpPr>
        <p:pic>
          <p:nvPicPr>
            <p:cNvPr id="4" name="Picture 3" descr="tiger_composite.jpg"/>
            <p:cNvPicPr>
              <a:picLocks noChangeAspect="1"/>
            </p:cNvPicPr>
            <p:nvPr/>
          </p:nvPicPr>
          <p:blipFill rotWithShape="1">
            <a:blip r:embed="rId2" cstate="print">
              <a:extLst>
                <a:ext uri="{28A0092B-C50C-407E-A947-70E740481C1C}">
                  <a14:useLocalDpi xmlns:a14="http://schemas.microsoft.com/office/drawing/2010/main" val="0"/>
                </a:ext>
              </a:extLst>
            </a:blip>
            <a:srcRect l="-417" r="73661"/>
            <a:stretch/>
          </p:blipFill>
          <p:spPr>
            <a:xfrm>
              <a:off x="345600" y="3581400"/>
              <a:ext cx="2210400" cy="2853774"/>
            </a:xfrm>
            <a:prstGeom prst="rect">
              <a:avLst/>
            </a:prstGeom>
          </p:spPr>
        </p:pic>
        <p:sp>
          <p:nvSpPr>
            <p:cNvPr id="11" name="TextBox 10"/>
            <p:cNvSpPr txBox="1"/>
            <p:nvPr/>
          </p:nvSpPr>
          <p:spPr>
            <a:xfrm>
              <a:off x="609600" y="6400800"/>
              <a:ext cx="1676400" cy="369332"/>
            </a:xfrm>
            <a:prstGeom prst="rect">
              <a:avLst/>
            </a:prstGeom>
            <a:noFill/>
          </p:spPr>
          <p:txBody>
            <a:bodyPr wrap="square" rtlCol="0">
              <a:spAutoFit/>
            </a:bodyPr>
            <a:lstStyle/>
            <a:p>
              <a:r>
                <a:rPr lang="en-US" dirty="0" err="1"/>
                <a:t>Wildtype</a:t>
              </a:r>
              <a:r>
                <a:rPr lang="en-US" dirty="0"/>
                <a:t> / +</a:t>
              </a:r>
            </a:p>
          </p:txBody>
        </p:sp>
      </p:grpSp>
      <p:grpSp>
        <p:nvGrpSpPr>
          <p:cNvPr id="22" name="Group 21"/>
          <p:cNvGrpSpPr/>
          <p:nvPr/>
        </p:nvGrpSpPr>
        <p:grpSpPr>
          <a:xfrm>
            <a:off x="2819400" y="3623226"/>
            <a:ext cx="6400800" cy="3146906"/>
            <a:chOff x="2819400" y="3623226"/>
            <a:chExt cx="6400800" cy="3146906"/>
          </a:xfrm>
        </p:grpSpPr>
        <p:pic>
          <p:nvPicPr>
            <p:cNvPr id="18" name="Picture 17" descr="tiger_composite.jpg"/>
            <p:cNvPicPr>
              <a:picLocks noChangeAspect="1"/>
            </p:cNvPicPr>
            <p:nvPr/>
          </p:nvPicPr>
          <p:blipFill rotWithShape="1">
            <a:blip r:embed="rId2" cstate="print">
              <a:extLst>
                <a:ext uri="{28A0092B-C50C-407E-A947-70E740481C1C}">
                  <a14:useLocalDpi xmlns:a14="http://schemas.microsoft.com/office/drawing/2010/main" val="0"/>
                </a:ext>
              </a:extLst>
            </a:blip>
            <a:srcRect l="26621" r="432"/>
            <a:stretch/>
          </p:blipFill>
          <p:spPr>
            <a:xfrm>
              <a:off x="2819400" y="3623226"/>
              <a:ext cx="6026400" cy="2853774"/>
            </a:xfrm>
            <a:prstGeom prst="rect">
              <a:avLst/>
            </a:prstGeom>
          </p:spPr>
        </p:pic>
        <p:sp>
          <p:nvSpPr>
            <p:cNvPr id="20" name="TextBox 19"/>
            <p:cNvSpPr txBox="1"/>
            <p:nvPr/>
          </p:nvSpPr>
          <p:spPr>
            <a:xfrm>
              <a:off x="3276600" y="6400800"/>
              <a:ext cx="2438400" cy="369332"/>
            </a:xfrm>
            <a:prstGeom prst="rect">
              <a:avLst/>
            </a:prstGeom>
            <a:noFill/>
          </p:spPr>
          <p:txBody>
            <a:bodyPr wrap="square" rtlCol="0">
              <a:spAutoFit/>
            </a:bodyPr>
            <a:lstStyle/>
            <a:p>
              <a:r>
                <a:rPr lang="en-US" dirty="0"/>
                <a:t>white tiger</a:t>
              </a:r>
            </a:p>
          </p:txBody>
        </p:sp>
        <p:sp>
          <p:nvSpPr>
            <p:cNvPr id="21" name="TextBox 20"/>
            <p:cNvSpPr txBox="1"/>
            <p:nvPr/>
          </p:nvSpPr>
          <p:spPr>
            <a:xfrm>
              <a:off x="6781800" y="6400800"/>
              <a:ext cx="2438400" cy="369332"/>
            </a:xfrm>
            <a:prstGeom prst="rect">
              <a:avLst/>
            </a:prstGeom>
            <a:noFill/>
          </p:spPr>
          <p:txBody>
            <a:bodyPr wrap="square" rtlCol="0">
              <a:spAutoFit/>
            </a:bodyPr>
            <a:lstStyle/>
            <a:p>
              <a:r>
                <a:rPr lang="en-US" dirty="0"/>
                <a:t>albino tiger</a:t>
              </a:r>
            </a:p>
          </p:txBody>
        </p:sp>
      </p:grpSp>
    </p:spTree>
    <p:extLst>
      <p:ext uri="{BB962C8B-B14F-4D97-AF65-F5344CB8AC3E}">
        <p14:creationId xmlns:p14="http://schemas.microsoft.com/office/powerpoint/2010/main" val="18993042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descr="Screen Shot 2015-01-07 at 7.24.57 AM.png"/>
          <p:cNvPicPr>
            <a:picLocks noChangeAspect="1"/>
          </p:cNvPicPr>
          <p:nvPr/>
        </p:nvPicPr>
        <p:blipFill rotWithShape="1">
          <a:blip r:embed="rId2" cstate="print">
            <a:extLst>
              <a:ext uri="{28A0092B-C50C-407E-A947-70E740481C1C}">
                <a14:useLocalDpi xmlns:a14="http://schemas.microsoft.com/office/drawing/2010/main" val="0"/>
              </a:ext>
            </a:extLst>
          </a:blip>
          <a:srcRect l="9418" t="14526" r="11719" b="16044"/>
          <a:stretch/>
        </p:blipFill>
        <p:spPr>
          <a:xfrm>
            <a:off x="0" y="152400"/>
            <a:ext cx="9552464" cy="5256600"/>
          </a:xfrm>
          <a:prstGeom prst="rect">
            <a:avLst/>
          </a:prstGeom>
        </p:spPr>
      </p:pic>
      <p:sp>
        <p:nvSpPr>
          <p:cNvPr id="4" name="Rectangle 3"/>
          <p:cNvSpPr/>
          <p:nvPr/>
        </p:nvSpPr>
        <p:spPr>
          <a:xfrm>
            <a:off x="-21167" y="5715000"/>
            <a:ext cx="9165167" cy="923330"/>
          </a:xfrm>
          <a:prstGeom prst="rect">
            <a:avLst/>
          </a:prstGeom>
        </p:spPr>
        <p:txBody>
          <a:bodyPr wrap="square">
            <a:spAutoFit/>
          </a:bodyPr>
          <a:lstStyle/>
          <a:p>
            <a:r>
              <a:rPr lang="en-US" dirty="0"/>
              <a:t>The gene variant found in the white tiger primarily inhibits the synthesis of red and yellow pigments but has little to no effect on black, which explains why white tigers still show characteristic dark stripes.</a:t>
            </a:r>
          </a:p>
        </p:txBody>
      </p:sp>
    </p:spTree>
    <p:extLst>
      <p:ext uri="{BB962C8B-B14F-4D97-AF65-F5344CB8AC3E}">
        <p14:creationId xmlns:p14="http://schemas.microsoft.com/office/powerpoint/2010/main" val="312829216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lstStyle/>
          <a:p>
            <a:r>
              <a:rPr lang="en-US" dirty="0"/>
              <a:t>Differences between Gene &amp; Allele</a:t>
            </a:r>
          </a:p>
        </p:txBody>
      </p:sp>
      <p:sp>
        <p:nvSpPr>
          <p:cNvPr id="3" name="Rectangle 2"/>
          <p:cNvSpPr/>
          <p:nvPr/>
        </p:nvSpPr>
        <p:spPr>
          <a:xfrm>
            <a:off x="609600" y="1295400"/>
            <a:ext cx="8153400" cy="4893647"/>
          </a:xfrm>
          <a:prstGeom prst="rect">
            <a:avLst/>
          </a:prstGeom>
        </p:spPr>
        <p:txBody>
          <a:bodyPr wrap="square">
            <a:spAutoFit/>
          </a:bodyPr>
          <a:lstStyle/>
          <a:p>
            <a:pPr marL="342900" indent="-342900">
              <a:buFont typeface="Arial"/>
              <a:buChar char="•"/>
            </a:pPr>
            <a:r>
              <a:rPr lang="en-US" sz="2400" dirty="0"/>
              <a:t>Genes are something we inherit from our parents. While Alleles determine how they are expressed in an individual.</a:t>
            </a:r>
          </a:p>
          <a:p>
            <a:pPr marL="342900" indent="-342900">
              <a:buFont typeface="Arial"/>
              <a:buChar char="•"/>
            </a:pPr>
            <a:endParaRPr lang="en-US" sz="2400" dirty="0"/>
          </a:p>
          <a:p>
            <a:pPr marL="342900" indent="-342900">
              <a:buFont typeface="Arial"/>
              <a:buChar char="•"/>
            </a:pPr>
            <a:r>
              <a:rPr lang="en-US" sz="2400" dirty="0"/>
              <a:t> Alleles occur in pairs but there is no such pairing for genes.</a:t>
            </a:r>
          </a:p>
          <a:p>
            <a:pPr marL="342900" indent="-342900">
              <a:buFont typeface="Arial"/>
              <a:buChar char="•"/>
            </a:pPr>
            <a:endParaRPr lang="en-US" sz="2400" dirty="0"/>
          </a:p>
          <a:p>
            <a:pPr marL="342900" indent="-342900">
              <a:buFont typeface="Arial"/>
              <a:buChar char="•"/>
            </a:pPr>
            <a:endParaRPr lang="en-US" sz="2400" dirty="0"/>
          </a:p>
          <a:p>
            <a:pPr marL="342900" indent="-342900">
              <a:buFont typeface="Arial"/>
              <a:buChar char="•"/>
            </a:pPr>
            <a:r>
              <a:rPr lang="en-US" sz="2400" dirty="0"/>
              <a:t>Alleles determine the traits we inherit.</a:t>
            </a:r>
          </a:p>
          <a:p>
            <a:pPr marL="342900" indent="-342900">
              <a:buFont typeface="Arial"/>
              <a:buChar char="•"/>
            </a:pPr>
            <a:endParaRPr lang="en-US" sz="2400" dirty="0"/>
          </a:p>
          <a:p>
            <a:pPr marL="342900" indent="-342900">
              <a:buFont typeface="Arial"/>
              <a:buChar char="•"/>
            </a:pPr>
            <a:r>
              <a:rPr lang="en-US" sz="2400" dirty="0"/>
              <a:t>The genes we inherit are the same for all humans. However, how these manifest themselves is actually determined by alleles!</a:t>
            </a:r>
          </a:p>
        </p:txBody>
      </p:sp>
    </p:spTree>
    <p:extLst>
      <p:ext uri="{BB962C8B-B14F-4D97-AF65-F5344CB8AC3E}">
        <p14:creationId xmlns:p14="http://schemas.microsoft.com/office/powerpoint/2010/main" val="348113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3" name="Picture 4" descr="08-17ab_MutationTypes_1.jpg                                    000163BEMacintosh HD                   ABA78158:"/>
          <p:cNvPicPr preferRelativeResize="0">
            <a:picLocks noChangeAspect="1" noChangeArrowheads="1"/>
          </p:cNvPicPr>
          <p:nvPr/>
        </p:nvPicPr>
        <p:blipFill>
          <a:blip r:embed="rId2" r:link="rId3" cstate="print">
            <a:extLst>
              <a:ext uri="{28A0092B-C50C-407E-A947-70E740481C1C}">
                <a14:useLocalDpi xmlns:a14="http://schemas.microsoft.com/office/drawing/2010/main" val="0"/>
              </a:ext>
            </a:extLst>
          </a:blip>
          <a:srcRect/>
          <a:stretch>
            <a:fillRect/>
          </a:stretch>
        </p:blipFill>
        <p:spPr bwMode="auto">
          <a:xfrm>
            <a:off x="914400" y="1588"/>
            <a:ext cx="7391400" cy="68548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TextBox 1"/>
          <p:cNvSpPr txBox="1"/>
          <p:nvPr/>
        </p:nvSpPr>
        <p:spPr>
          <a:xfrm>
            <a:off x="152400" y="0"/>
            <a:ext cx="1066800" cy="369332"/>
          </a:xfrm>
          <a:prstGeom prst="rect">
            <a:avLst/>
          </a:prstGeom>
          <a:noFill/>
        </p:spPr>
        <p:txBody>
          <a:bodyPr wrap="square" rtlCol="0">
            <a:spAutoFit/>
          </a:bodyPr>
          <a:lstStyle/>
          <a:p>
            <a:r>
              <a:rPr lang="en-US" b="1" u="sng" dirty="0"/>
              <a:t>GENE</a:t>
            </a:r>
          </a:p>
        </p:txBody>
      </p:sp>
      <p:sp>
        <p:nvSpPr>
          <p:cNvPr id="3" name="Rectangle 2"/>
          <p:cNvSpPr/>
          <p:nvPr/>
        </p:nvSpPr>
        <p:spPr>
          <a:xfrm>
            <a:off x="838200" y="6248400"/>
            <a:ext cx="2667000" cy="38100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p:cNvSpPr txBox="1"/>
          <p:nvPr/>
        </p:nvSpPr>
        <p:spPr>
          <a:xfrm>
            <a:off x="228600" y="3962400"/>
            <a:ext cx="1219200" cy="369332"/>
          </a:xfrm>
          <a:prstGeom prst="rect">
            <a:avLst/>
          </a:prstGeom>
          <a:noFill/>
        </p:spPr>
        <p:txBody>
          <a:bodyPr wrap="square" rtlCol="0">
            <a:spAutoFit/>
          </a:bodyPr>
          <a:lstStyle/>
          <a:p>
            <a:r>
              <a:rPr lang="en-US" b="1" u="sng" dirty="0"/>
              <a:t>Allele</a:t>
            </a:r>
          </a:p>
        </p:txBody>
      </p:sp>
    </p:spTree>
    <p:extLst>
      <p:ext uri="{BB962C8B-B14F-4D97-AF65-F5344CB8AC3E}">
        <p14:creationId xmlns:p14="http://schemas.microsoft.com/office/powerpoint/2010/main" val="235716092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pPr eaLnBrk="1" hangingPunct="1"/>
            <a:r>
              <a:rPr lang="en-US"/>
              <a:t>Symbols And Terminology</a:t>
            </a:r>
          </a:p>
        </p:txBody>
      </p:sp>
      <p:sp>
        <p:nvSpPr>
          <p:cNvPr id="32771" name="Content Placeholder 2"/>
          <p:cNvSpPr>
            <a:spLocks noGrp="1"/>
          </p:cNvSpPr>
          <p:nvPr>
            <p:ph idx="1"/>
          </p:nvPr>
        </p:nvSpPr>
        <p:spPr>
          <a:xfrm>
            <a:off x="609600" y="1447800"/>
            <a:ext cx="8001000" cy="4525963"/>
          </a:xfrm>
        </p:spPr>
        <p:txBody>
          <a:bodyPr/>
          <a:lstStyle/>
          <a:p>
            <a:pPr eaLnBrk="1" hangingPunct="1">
              <a:buFont typeface="Arial" charset="0"/>
              <a:buNone/>
            </a:pPr>
            <a:r>
              <a:rPr lang="en-US" i="1" u="sng" dirty="0"/>
              <a:t>Wild type</a:t>
            </a:r>
            <a:r>
              <a:rPr lang="en-US" i="1" dirty="0"/>
              <a:t>- For a given pair of alternate trait that is more </a:t>
            </a:r>
            <a:r>
              <a:rPr lang="en-US" b="1" i="1" dirty="0"/>
              <a:t>frequent</a:t>
            </a:r>
            <a:r>
              <a:rPr lang="en-US" i="1" dirty="0"/>
              <a:t> in a population (+/+)</a:t>
            </a:r>
          </a:p>
          <a:p>
            <a:pPr eaLnBrk="1" hangingPunct="1">
              <a:buFont typeface="Arial" charset="0"/>
              <a:buNone/>
            </a:pPr>
            <a:endParaRPr lang="en-US" i="1" dirty="0"/>
          </a:p>
          <a:p>
            <a:pPr eaLnBrk="1" hangingPunct="1">
              <a:buFont typeface="Arial" charset="0"/>
              <a:buNone/>
            </a:pPr>
            <a:r>
              <a:rPr lang="en-US" i="1" u="sng" dirty="0"/>
              <a:t>Mutant</a:t>
            </a:r>
            <a:r>
              <a:rPr lang="en-US" i="1" dirty="0"/>
              <a:t>- Alternate form of trait </a:t>
            </a:r>
            <a:r>
              <a:rPr lang="en-US" b="1" i="1" dirty="0"/>
              <a:t>rare</a:t>
            </a:r>
            <a:r>
              <a:rPr lang="en-US" i="1" dirty="0"/>
              <a:t> in natural population.</a:t>
            </a:r>
          </a:p>
          <a:p>
            <a:pPr eaLnBrk="1" hangingPunct="1">
              <a:buFont typeface="Arial" charset="0"/>
              <a:buNone/>
            </a:pPr>
            <a:endParaRPr lang="en-US" i="1" dirty="0"/>
          </a:p>
          <a:p>
            <a:pPr eaLnBrk="1" hangingPunct="1">
              <a:buFont typeface="Arial" charset="0"/>
              <a:buNone/>
            </a:pPr>
            <a:r>
              <a:rPr lang="en-US" i="1" dirty="0"/>
              <a:t>	</a:t>
            </a:r>
            <a:r>
              <a:rPr lang="en-US" i="1" dirty="0" err="1"/>
              <a:t>i</a:t>
            </a:r>
            <a:r>
              <a:rPr lang="en-US" i="1" dirty="0"/>
              <a:t>) </a:t>
            </a:r>
            <a:r>
              <a:rPr lang="en-US" i="1" u="sng" dirty="0"/>
              <a:t>Dominant Allele</a:t>
            </a:r>
            <a:r>
              <a:rPr lang="en-US" i="1" dirty="0"/>
              <a:t>: Upper case letter (A)</a:t>
            </a:r>
          </a:p>
          <a:p>
            <a:pPr eaLnBrk="1" hangingPunct="1">
              <a:buFont typeface="Arial" charset="0"/>
              <a:buNone/>
            </a:pPr>
            <a:r>
              <a:rPr lang="en-US" i="1" dirty="0"/>
              <a:t>   ii) </a:t>
            </a:r>
            <a:r>
              <a:rPr lang="en-US" i="1" u="sng" dirty="0"/>
              <a:t>Recessive Allele</a:t>
            </a:r>
            <a:r>
              <a:rPr lang="en-US" i="1" dirty="0"/>
              <a:t>: Lower case letter (a)</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77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nodeType="clickEffect">
                                  <p:stCondLst>
                                    <p:cond delay="0"/>
                                  </p:stCondLst>
                                  <p:childTnLst>
                                    <p:set>
                                      <p:cBhvr>
                                        <p:cTn id="10" dur="1" fill="hold">
                                          <p:stCondLst>
                                            <p:cond delay="0"/>
                                          </p:stCondLst>
                                        </p:cTn>
                                        <p:tgtEl>
                                          <p:spTgt spid="32771">
                                            <p:txEl>
                                              <p:pRg st="2" end="2"/>
                                            </p:txEl>
                                          </p:spTgt>
                                        </p:tgtEl>
                                        <p:attrNameLst>
                                          <p:attrName>style.visibility</p:attrName>
                                        </p:attrNameLst>
                                      </p:cBhvr>
                                      <p:to>
                                        <p:strVal val="visible"/>
                                      </p:to>
                                    </p:set>
                                    <p:animEffect transition="in" filter="dissolve">
                                      <p:cBhvr>
                                        <p:cTn id="11" dur="500"/>
                                        <p:tgtEl>
                                          <p:spTgt spid="32771">
                                            <p:txEl>
                                              <p:pRg st="2" end="2"/>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nodeType="clickEffect">
                                  <p:stCondLst>
                                    <p:cond delay="0"/>
                                  </p:stCondLst>
                                  <p:childTnLst>
                                    <p:set>
                                      <p:cBhvr>
                                        <p:cTn id="15" dur="1" fill="hold">
                                          <p:stCondLst>
                                            <p:cond delay="0"/>
                                          </p:stCondLst>
                                        </p:cTn>
                                        <p:tgtEl>
                                          <p:spTgt spid="32771">
                                            <p:txEl>
                                              <p:pRg st="4" end="4"/>
                                            </p:txEl>
                                          </p:spTgt>
                                        </p:tgtEl>
                                        <p:attrNameLst>
                                          <p:attrName>style.visibility</p:attrName>
                                        </p:attrNameLst>
                                      </p:cBhvr>
                                      <p:to>
                                        <p:strVal val="visible"/>
                                      </p:to>
                                    </p:set>
                                    <p:animEffect transition="in" filter="dissolve">
                                      <p:cBhvr>
                                        <p:cTn id="16" dur="500"/>
                                        <p:tgtEl>
                                          <p:spTgt spid="32771">
                                            <p:txEl>
                                              <p:pRg st="4" end="4"/>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32771">
                                            <p:txEl>
                                              <p:pRg st="5" end="5"/>
                                            </p:txEl>
                                          </p:spTgt>
                                        </p:tgtEl>
                                        <p:attrNameLst>
                                          <p:attrName>style.visibility</p:attrName>
                                        </p:attrNameLst>
                                      </p:cBhvr>
                                      <p:to>
                                        <p:strVal val="visible"/>
                                      </p:to>
                                    </p:set>
                                    <p:animEffect transition="in" filter="dissolve">
                                      <p:cBhvr>
                                        <p:cTn id="21" dur="500"/>
                                        <p:tgtEl>
                                          <p:spTgt spid="32771">
                                            <p:txEl>
                                              <p:pRg st="5" end="5"/>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32771">
                                            <p:txEl>
                                              <p:pRg st="4" end="4"/>
                                            </p:txEl>
                                          </p:spTgt>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3277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Exercise</a:t>
            </a:r>
          </a:p>
        </p:txBody>
      </p:sp>
      <p:sp>
        <p:nvSpPr>
          <p:cNvPr id="3" name="Content Placeholder 2"/>
          <p:cNvSpPr>
            <a:spLocks noGrp="1"/>
          </p:cNvSpPr>
          <p:nvPr>
            <p:ph idx="1"/>
          </p:nvPr>
        </p:nvSpPr>
        <p:spPr>
          <a:xfrm>
            <a:off x="457200" y="2636837"/>
            <a:ext cx="8229600" cy="4525963"/>
          </a:xfrm>
        </p:spPr>
        <p:txBody>
          <a:bodyPr/>
          <a:lstStyle/>
          <a:p>
            <a:pPr algn="ctr"/>
            <a:r>
              <a:rPr lang="en-US" sz="4800" dirty="0"/>
              <a:t>How will you determine if a trait is dominant or recessive in </a:t>
            </a:r>
            <a:r>
              <a:rPr lang="en-US" sz="4800"/>
              <a:t>a population?</a:t>
            </a:r>
            <a:endParaRPr lang="en-US" sz="4800" dirty="0"/>
          </a:p>
        </p:txBody>
      </p:sp>
    </p:spTree>
    <p:extLst>
      <p:ext uri="{BB962C8B-B14F-4D97-AF65-F5344CB8AC3E}">
        <p14:creationId xmlns:p14="http://schemas.microsoft.com/office/powerpoint/2010/main" val="37420992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DE87EB-22AE-2329-480B-EA2A530DF04B}"/>
              </a:ext>
            </a:extLst>
          </p:cNvPr>
          <p:cNvSpPr>
            <a:spLocks noGrp="1"/>
          </p:cNvSpPr>
          <p:nvPr>
            <p:ph type="title"/>
          </p:nvPr>
        </p:nvSpPr>
        <p:spPr/>
        <p:txBody>
          <a:bodyPr/>
          <a:lstStyle/>
          <a:p>
            <a:r>
              <a:rPr lang="en-US" dirty="0"/>
              <a:t>Limitations of Earlier Microscopes</a:t>
            </a:r>
          </a:p>
        </p:txBody>
      </p:sp>
      <p:grpSp>
        <p:nvGrpSpPr>
          <p:cNvPr id="5" name="Group 4">
            <a:extLst>
              <a:ext uri="{FF2B5EF4-FFF2-40B4-BE49-F238E27FC236}">
                <a16:creationId xmlns:a16="http://schemas.microsoft.com/office/drawing/2014/main" id="{358A47A9-1702-1591-6322-E615501853A9}"/>
              </a:ext>
            </a:extLst>
          </p:cNvPr>
          <p:cNvGrpSpPr/>
          <p:nvPr/>
        </p:nvGrpSpPr>
        <p:grpSpPr>
          <a:xfrm>
            <a:off x="782637" y="1219200"/>
            <a:ext cx="5181600" cy="4580930"/>
            <a:chOff x="782637" y="1219200"/>
            <a:chExt cx="5181600" cy="4580930"/>
          </a:xfrm>
        </p:grpSpPr>
        <p:sp>
          <p:nvSpPr>
            <p:cNvPr id="3" name="TextBox 2">
              <a:extLst>
                <a:ext uri="{FF2B5EF4-FFF2-40B4-BE49-F238E27FC236}">
                  <a16:creationId xmlns:a16="http://schemas.microsoft.com/office/drawing/2014/main" id="{1BEC78CE-FF56-9FFC-FD3C-7EE98CE941C7}"/>
                </a:ext>
              </a:extLst>
            </p:cNvPr>
            <p:cNvSpPr txBox="1"/>
            <p:nvPr/>
          </p:nvSpPr>
          <p:spPr>
            <a:xfrm>
              <a:off x="782637" y="4876800"/>
              <a:ext cx="5181600" cy="923330"/>
            </a:xfrm>
            <a:prstGeom prst="rect">
              <a:avLst/>
            </a:prstGeom>
            <a:noFill/>
          </p:spPr>
          <p:txBody>
            <a:bodyPr wrap="square" rtlCol="0">
              <a:spAutoFit/>
            </a:bodyPr>
            <a:lstStyle/>
            <a:p>
              <a:pPr marL="342900" indent="-342900">
                <a:buAutoNum type="arabicPeriod"/>
              </a:pPr>
              <a:r>
                <a:rPr lang="en-US" dirty="0"/>
                <a:t>Spherical aberration : Image blurring</a:t>
              </a:r>
            </a:p>
            <a:p>
              <a:pPr marL="342900" indent="-342900">
                <a:buAutoNum type="arabicPeriod"/>
              </a:pPr>
              <a:endParaRPr lang="en-US" dirty="0"/>
            </a:p>
            <a:p>
              <a:pPr marL="342900" indent="-342900">
                <a:buAutoNum type="arabicPeriod"/>
              </a:pPr>
              <a:r>
                <a:rPr lang="en-US" dirty="0"/>
                <a:t>Chromatic aberration: </a:t>
              </a:r>
              <a:r>
                <a:rPr lang="en-US" dirty="0" err="1"/>
                <a:t>Colour</a:t>
              </a:r>
              <a:r>
                <a:rPr lang="en-US" dirty="0"/>
                <a:t> separation</a:t>
              </a:r>
            </a:p>
          </p:txBody>
        </p:sp>
        <p:pic>
          <p:nvPicPr>
            <p:cNvPr id="1026" name="Picture 2" descr="Chromatic Aberration vs Spherical Aberration : r/coolguides">
              <a:extLst>
                <a:ext uri="{FF2B5EF4-FFF2-40B4-BE49-F238E27FC236}">
                  <a16:creationId xmlns:a16="http://schemas.microsoft.com/office/drawing/2014/main" id="{85A9C67D-5778-91EE-3371-9836609CF699}"/>
                </a:ext>
              </a:extLst>
            </p:cNvPr>
            <p:cNvPicPr>
              <a:picLocks noChangeAspect="1" noChangeArrowheads="1"/>
            </p:cNvPicPr>
            <p:nvPr/>
          </p:nvPicPr>
          <p:blipFill rotWithShape="1">
            <a:blip r:embed="rId2" cstate="screen">
              <a:extLst>
                <a:ext uri="{28A0092B-C50C-407E-A947-70E740481C1C}">
                  <a14:useLocalDpi xmlns:a14="http://schemas.microsoft.com/office/drawing/2010/main" val="0"/>
                </a:ext>
              </a:extLst>
            </a:blip>
            <a:srcRect t="-6818" b="56818"/>
            <a:stretch/>
          </p:blipFill>
          <p:spPr bwMode="auto">
            <a:xfrm>
              <a:off x="990600" y="1219200"/>
              <a:ext cx="4765675" cy="3352800"/>
            </a:xfrm>
            <a:prstGeom prst="rect">
              <a:avLst/>
            </a:prstGeom>
            <a:noFill/>
            <a:extLst>
              <a:ext uri="{909E8E84-426E-40DD-AFC4-6F175D3DCCD1}">
                <a14:hiddenFill xmlns:a14="http://schemas.microsoft.com/office/drawing/2010/main">
                  <a:solidFill>
                    <a:srgbClr val="FFFFFF"/>
                  </a:solidFill>
                </a14:hiddenFill>
              </a:ext>
            </a:extLst>
          </p:spPr>
        </p:pic>
      </p:grpSp>
      <p:sp>
        <p:nvSpPr>
          <p:cNvPr id="4" name="TextBox 3">
            <a:extLst>
              <a:ext uri="{FF2B5EF4-FFF2-40B4-BE49-F238E27FC236}">
                <a16:creationId xmlns:a16="http://schemas.microsoft.com/office/drawing/2014/main" id="{C204C3A8-00F4-DF42-79FD-3D38B77B17FC}"/>
              </a:ext>
            </a:extLst>
          </p:cNvPr>
          <p:cNvSpPr txBox="1"/>
          <p:nvPr/>
        </p:nvSpPr>
        <p:spPr>
          <a:xfrm>
            <a:off x="1489075" y="6214030"/>
            <a:ext cx="8534400" cy="369332"/>
          </a:xfrm>
          <a:prstGeom prst="rect">
            <a:avLst/>
          </a:prstGeom>
          <a:noFill/>
        </p:spPr>
        <p:txBody>
          <a:bodyPr wrap="square" rtlCol="0">
            <a:spAutoFit/>
          </a:bodyPr>
          <a:lstStyle/>
          <a:p>
            <a:r>
              <a:rPr lang="en-US" dirty="0"/>
              <a:t>Resolved by Joseph Jackson in 1830</a:t>
            </a:r>
          </a:p>
        </p:txBody>
      </p:sp>
      <p:pic>
        <p:nvPicPr>
          <p:cNvPr id="1028" name="Picture 4" descr="Molecular Expressions: Science, Optics and You - Timeline - Joseph Jackson  Lister">
            <a:extLst>
              <a:ext uri="{FF2B5EF4-FFF2-40B4-BE49-F238E27FC236}">
                <a16:creationId xmlns:a16="http://schemas.microsoft.com/office/drawing/2014/main" id="{E0D60DEE-F5CD-2682-21A9-774DB6EFC7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59499" y="1799630"/>
            <a:ext cx="2540000" cy="4000500"/>
          </a:xfrm>
          <a:prstGeom prst="rect">
            <a:avLst/>
          </a:prstGeom>
          <a:noFill/>
          <a:ln>
            <a:solidFill>
              <a:schemeClr val="tx1"/>
            </a:solidFill>
          </a:ln>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1126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933" y="0"/>
            <a:ext cx="8229600" cy="1143000"/>
          </a:xfrm>
        </p:spPr>
        <p:txBody>
          <a:bodyPr/>
          <a:lstStyle/>
          <a:p>
            <a:r>
              <a:rPr lang="en-US" dirty="0"/>
              <a:t>Cell Theory -1838 </a:t>
            </a:r>
          </a:p>
        </p:txBody>
      </p:sp>
      <p:pic>
        <p:nvPicPr>
          <p:cNvPr id="4" name="Content Placeholder 3" descr="Schwann_Theodore.jpg"/>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l="-14964" t="3820" r="4536" b="29451"/>
          <a:stretch/>
        </p:blipFill>
        <p:spPr>
          <a:xfrm>
            <a:off x="304800" y="1219200"/>
            <a:ext cx="3445200" cy="2883600"/>
          </a:xfrm>
        </p:spPr>
      </p:pic>
      <p:pic>
        <p:nvPicPr>
          <p:cNvPr id="5" name="Picture 4" descr="220px-PSM_V22_D156_Matthias_Jacob_Schleiden.jp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15000" y="1066800"/>
            <a:ext cx="2794000" cy="3390900"/>
          </a:xfrm>
          <a:prstGeom prst="rect">
            <a:avLst/>
          </a:prstGeom>
          <a:ln w="38100" cmpd="sng">
            <a:solidFill>
              <a:schemeClr val="tx1"/>
            </a:solidFill>
          </a:ln>
        </p:spPr>
      </p:pic>
      <p:sp>
        <p:nvSpPr>
          <p:cNvPr id="6" name="Rectangle 5"/>
          <p:cNvSpPr/>
          <p:nvPr/>
        </p:nvSpPr>
        <p:spPr>
          <a:xfrm>
            <a:off x="533400" y="4191000"/>
            <a:ext cx="4572000" cy="369332"/>
          </a:xfrm>
          <a:prstGeom prst="rect">
            <a:avLst/>
          </a:prstGeom>
        </p:spPr>
        <p:txBody>
          <a:bodyPr>
            <a:spAutoFit/>
          </a:bodyPr>
          <a:lstStyle/>
          <a:p>
            <a:r>
              <a:rPr lang="en-US" dirty="0"/>
              <a:t>Theodor Schwann (1810 –1882)</a:t>
            </a:r>
          </a:p>
        </p:txBody>
      </p:sp>
      <p:sp>
        <p:nvSpPr>
          <p:cNvPr id="7" name="Rectangle 6"/>
          <p:cNvSpPr/>
          <p:nvPr/>
        </p:nvSpPr>
        <p:spPr>
          <a:xfrm>
            <a:off x="4495800" y="4724400"/>
            <a:ext cx="4188391" cy="369332"/>
          </a:xfrm>
          <a:prstGeom prst="rect">
            <a:avLst/>
          </a:prstGeom>
        </p:spPr>
        <p:txBody>
          <a:bodyPr wrap="none">
            <a:spAutoFit/>
          </a:bodyPr>
          <a:lstStyle/>
          <a:p>
            <a:r>
              <a:rPr lang="en-US" dirty="0"/>
              <a:t>Matthias </a:t>
            </a:r>
            <a:r>
              <a:rPr lang="en-US" dirty="0" err="1"/>
              <a:t>Jakob</a:t>
            </a:r>
            <a:r>
              <a:rPr lang="en-US" dirty="0"/>
              <a:t> </a:t>
            </a:r>
            <a:r>
              <a:rPr lang="en-US" dirty="0" err="1"/>
              <a:t>Schleiden</a:t>
            </a:r>
            <a:r>
              <a:rPr lang="en-US" dirty="0"/>
              <a:t> (1804–1881)</a:t>
            </a:r>
          </a:p>
        </p:txBody>
      </p:sp>
      <p:sp>
        <p:nvSpPr>
          <p:cNvPr id="8" name="Rectangle 7"/>
          <p:cNvSpPr/>
          <p:nvPr/>
        </p:nvSpPr>
        <p:spPr>
          <a:xfrm>
            <a:off x="152400" y="5272268"/>
            <a:ext cx="9296400" cy="1384995"/>
          </a:xfrm>
          <a:prstGeom prst="rect">
            <a:avLst/>
          </a:prstGeom>
        </p:spPr>
        <p:txBody>
          <a:bodyPr wrap="square">
            <a:spAutoFit/>
          </a:bodyPr>
          <a:lstStyle/>
          <a:p>
            <a:r>
              <a:rPr lang="en-US" sz="2800" dirty="0"/>
              <a:t>1. All living organisms are composed of one or more cells</a:t>
            </a:r>
          </a:p>
          <a:p>
            <a:endParaRPr lang="en-US" sz="2800" dirty="0"/>
          </a:p>
          <a:p>
            <a:r>
              <a:rPr lang="en-US" sz="2800" dirty="0"/>
              <a:t>2. The cell is the most basic unit of life</a:t>
            </a:r>
          </a:p>
        </p:txBody>
      </p:sp>
    </p:spTree>
    <p:extLst>
      <p:ext uri="{BB962C8B-B14F-4D97-AF65-F5344CB8AC3E}">
        <p14:creationId xmlns:p14="http://schemas.microsoft.com/office/powerpoint/2010/main" val="10973224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Rudolf Virchow -1855</a:t>
            </a:r>
            <a:br>
              <a:rPr lang="en-US" dirty="0"/>
            </a:br>
            <a:r>
              <a:rPr lang="en-US" dirty="0"/>
              <a:t>(</a:t>
            </a:r>
            <a:r>
              <a:rPr lang="en-US" i="1" dirty="0"/>
              <a:t>Omnis </a:t>
            </a:r>
            <a:r>
              <a:rPr lang="en-US" i="1" dirty="0" err="1"/>
              <a:t>cellula</a:t>
            </a:r>
            <a:r>
              <a:rPr lang="en-US" i="1" dirty="0"/>
              <a:t> e </a:t>
            </a:r>
            <a:r>
              <a:rPr lang="en-US" i="1" dirty="0" err="1"/>
              <a:t>cellula</a:t>
            </a:r>
            <a:r>
              <a:rPr lang="en-US" dirty="0"/>
              <a:t>)</a:t>
            </a:r>
          </a:p>
        </p:txBody>
      </p:sp>
      <p:pic>
        <p:nvPicPr>
          <p:cNvPr id="4" name="Content Placeholder 3" descr="Rudolf_Virchow_NLM3.jpg"/>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l="10099" t="5977" r="4659" b="29952"/>
          <a:stretch/>
        </p:blipFill>
        <p:spPr>
          <a:xfrm>
            <a:off x="5194800" y="1600200"/>
            <a:ext cx="3949200" cy="4067613"/>
          </a:xfrm>
        </p:spPr>
      </p:pic>
      <p:sp>
        <p:nvSpPr>
          <p:cNvPr id="6" name="Rectangle 5"/>
          <p:cNvSpPr/>
          <p:nvPr/>
        </p:nvSpPr>
        <p:spPr>
          <a:xfrm>
            <a:off x="6477000" y="5791200"/>
            <a:ext cx="1557938" cy="369332"/>
          </a:xfrm>
          <a:prstGeom prst="rect">
            <a:avLst/>
          </a:prstGeom>
        </p:spPr>
        <p:txBody>
          <a:bodyPr wrap="none">
            <a:spAutoFit/>
          </a:bodyPr>
          <a:lstStyle/>
          <a:p>
            <a:r>
              <a:rPr lang="en-US" dirty="0"/>
              <a:t>(1821 –1902)</a:t>
            </a:r>
          </a:p>
        </p:txBody>
      </p:sp>
      <p:sp>
        <p:nvSpPr>
          <p:cNvPr id="7" name="Rectangle 6"/>
          <p:cNvSpPr/>
          <p:nvPr/>
        </p:nvSpPr>
        <p:spPr>
          <a:xfrm>
            <a:off x="0" y="1603487"/>
            <a:ext cx="5562600" cy="5262980"/>
          </a:xfrm>
          <a:prstGeom prst="rect">
            <a:avLst/>
          </a:prstGeom>
        </p:spPr>
        <p:txBody>
          <a:bodyPr wrap="square">
            <a:spAutoFit/>
          </a:bodyPr>
          <a:lstStyle/>
          <a:p>
            <a:r>
              <a:rPr lang="en-US" sz="2800" dirty="0"/>
              <a:t>“cells can only arise from </a:t>
            </a:r>
          </a:p>
          <a:p>
            <a:r>
              <a:rPr lang="en-US" sz="2800" dirty="0"/>
              <a:t>  pre-existing cells”</a:t>
            </a:r>
          </a:p>
          <a:p>
            <a:endParaRPr lang="en-US" sz="2800" dirty="0"/>
          </a:p>
          <a:p>
            <a:r>
              <a:rPr lang="en-US" sz="2800" dirty="0"/>
              <a:t>Virchow observed abnormal increase in white blood cells in patients  named it </a:t>
            </a:r>
            <a:r>
              <a:rPr lang="en-US" sz="2800" i="1" dirty="0" err="1"/>
              <a:t>leukämie</a:t>
            </a:r>
            <a:r>
              <a:rPr lang="en-US" sz="2800" dirty="0"/>
              <a:t> in 1847</a:t>
            </a:r>
          </a:p>
          <a:p>
            <a:endParaRPr lang="en-US" sz="2800" dirty="0"/>
          </a:p>
          <a:p>
            <a:r>
              <a:rPr lang="en-US" sz="2800" dirty="0"/>
              <a:t>Virchow was the first to correctly link the origin of cancers from otherwise normal cells</a:t>
            </a:r>
          </a:p>
          <a:p>
            <a:endParaRPr lang="en-US" sz="2800" dirty="0"/>
          </a:p>
        </p:txBody>
      </p:sp>
    </p:spTree>
    <p:extLst>
      <p:ext uri="{BB962C8B-B14F-4D97-AF65-F5344CB8AC3E}">
        <p14:creationId xmlns:p14="http://schemas.microsoft.com/office/powerpoint/2010/main" val="14165232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914400"/>
            <a:ext cx="8229600" cy="4525963"/>
          </a:xfrm>
        </p:spPr>
        <p:txBody>
          <a:bodyPr/>
          <a:lstStyle/>
          <a:p>
            <a:endParaRPr lang="en-US" dirty="0"/>
          </a:p>
          <a:p>
            <a:r>
              <a:rPr lang="en-US" dirty="0"/>
              <a:t>1858 – </a:t>
            </a:r>
            <a:r>
              <a:rPr lang="en-US" dirty="0">
                <a:solidFill>
                  <a:srgbClr val="1F497D"/>
                </a:solidFill>
              </a:rPr>
              <a:t>Rudolf Virchow</a:t>
            </a:r>
            <a:r>
              <a:rPr lang="en-US" dirty="0"/>
              <a:t>: cells can only arise from pre-existing cells</a:t>
            </a:r>
          </a:p>
          <a:p>
            <a:endParaRPr lang="en-US" dirty="0"/>
          </a:p>
          <a:p>
            <a:r>
              <a:rPr lang="en-US" dirty="0"/>
              <a:t>1861 - </a:t>
            </a:r>
            <a:r>
              <a:rPr lang="en-US" dirty="0">
                <a:solidFill>
                  <a:srgbClr val="1F497D"/>
                </a:solidFill>
              </a:rPr>
              <a:t>Louis Pasteur</a:t>
            </a:r>
            <a:r>
              <a:rPr lang="en-US" dirty="0"/>
              <a:t>: Germ theory</a:t>
            </a:r>
          </a:p>
          <a:p>
            <a:endParaRPr lang="en-US" dirty="0"/>
          </a:p>
          <a:p>
            <a:r>
              <a:rPr lang="en-US" dirty="0">
                <a:solidFill>
                  <a:srgbClr val="FF0000"/>
                </a:solidFill>
              </a:rPr>
              <a:t>1865 </a:t>
            </a:r>
            <a:r>
              <a:rPr lang="en-US" dirty="0"/>
              <a:t>– </a:t>
            </a:r>
            <a:r>
              <a:rPr lang="en-US" dirty="0" err="1">
                <a:solidFill>
                  <a:srgbClr val="1F497D"/>
                </a:solidFill>
              </a:rPr>
              <a:t>Gregor</a:t>
            </a:r>
            <a:r>
              <a:rPr lang="en-US" dirty="0">
                <a:solidFill>
                  <a:srgbClr val="1F497D"/>
                </a:solidFill>
              </a:rPr>
              <a:t> Mendel</a:t>
            </a:r>
            <a:r>
              <a:rPr lang="en-US" dirty="0"/>
              <a:t>: Mendel's laws of inheritance, basis for genetics</a:t>
            </a:r>
          </a:p>
        </p:txBody>
      </p:sp>
    </p:spTree>
    <p:extLst>
      <p:ext uri="{BB962C8B-B14F-4D97-AF65-F5344CB8AC3E}">
        <p14:creationId xmlns:p14="http://schemas.microsoft.com/office/powerpoint/2010/main" val="130897421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Apex</Template>
  <TotalTime>29211</TotalTime>
  <Words>1975</Words>
  <Application>Microsoft Office PowerPoint</Application>
  <PresentationFormat>On-screen Show (4:3)</PresentationFormat>
  <Paragraphs>328</Paragraphs>
  <Slides>55</Slides>
  <Notes>7</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55</vt:i4>
      </vt:variant>
    </vt:vector>
  </HeadingPairs>
  <TitlesOfParts>
    <vt:vector size="64" baseType="lpstr">
      <vt:lpstr>Adobe Garamond Pro</vt:lpstr>
      <vt:lpstr>Andalus</vt:lpstr>
      <vt:lpstr>AngsanaUPC</vt:lpstr>
      <vt:lpstr>Arial</vt:lpstr>
      <vt:lpstr>Arial Narrow</vt:lpstr>
      <vt:lpstr>Calibri</vt:lpstr>
      <vt:lpstr>Comic Sans MS</vt:lpstr>
      <vt:lpstr>Wingdings</vt:lpstr>
      <vt:lpstr>Office Theme</vt:lpstr>
      <vt:lpstr>Genetics</vt:lpstr>
      <vt:lpstr>Which is the most important discovery in biological sciences?</vt:lpstr>
      <vt:lpstr>Invention of First Compound  Microscope</vt:lpstr>
      <vt:lpstr>Timeline of Scientific Discoveries</vt:lpstr>
      <vt:lpstr>Timeline of Scientific Discoveries</vt:lpstr>
      <vt:lpstr>Limitations of Earlier Microscopes</vt:lpstr>
      <vt:lpstr>Cell Theory -1838 </vt:lpstr>
      <vt:lpstr>Rudolf Virchow -1855 (Omnis cellula e cellula)</vt:lpstr>
      <vt:lpstr>PowerPoint Presentation</vt:lpstr>
      <vt:lpstr>PowerPoint Presentation</vt:lpstr>
      <vt:lpstr>Germ Plasm Theory:</vt:lpstr>
      <vt:lpstr>PowerPoint Presentation</vt:lpstr>
      <vt:lpstr>Pre Mendelian Era</vt:lpstr>
      <vt:lpstr>VAPOUR AND FLUID THEORIES</vt:lpstr>
      <vt:lpstr>Preformation Theory</vt:lpstr>
      <vt:lpstr>PowerPoint Presentation</vt:lpstr>
      <vt:lpstr>INHERITANCE OF ACQUIRED CHARACTERS</vt:lpstr>
      <vt:lpstr>PowerPoint Presentation</vt:lpstr>
      <vt:lpstr>Blending inheritance</vt:lpstr>
      <vt:lpstr>PowerPoint Presentation</vt:lpstr>
      <vt:lpstr>Mendelian Genetics </vt:lpstr>
      <vt:lpstr>What did Mendel work on?</vt:lpstr>
      <vt:lpstr>Reasons for Mendel’s Success</vt:lpstr>
      <vt:lpstr>What is Genetics?</vt:lpstr>
      <vt:lpstr>PowerPoint Presentation</vt:lpstr>
      <vt:lpstr>Application of genetics in criminal law</vt:lpstr>
      <vt:lpstr>DNA finger printing</vt:lpstr>
      <vt:lpstr>DNA fingerprinting in India</vt:lpstr>
      <vt:lpstr>DNA Fingerprinting</vt:lpstr>
      <vt:lpstr>Paternity test</vt:lpstr>
      <vt:lpstr>Paternity test</vt:lpstr>
      <vt:lpstr>How Genetics has impacted human life?</vt:lpstr>
      <vt:lpstr>Genotype Vs Phenotype</vt:lpstr>
      <vt:lpstr>How do you get a phenotype?</vt:lpstr>
      <vt:lpstr>PowerPoint Presentation</vt:lpstr>
      <vt:lpstr>Some more Examples!!</vt:lpstr>
      <vt:lpstr>Arctic Fox: Effect of Temperature</vt:lpstr>
      <vt:lpstr>pH of soil regulating flower color in hydrangea plant</vt:lpstr>
      <vt:lpstr>Let’s look at an example where environment caused a permanent change!!</vt:lpstr>
      <vt:lpstr>Industrial Melanism</vt:lpstr>
      <vt:lpstr>Peppered Moth Evolution  by H.B.D. Kettlewell</vt:lpstr>
      <vt:lpstr>Hypothesis:</vt:lpstr>
      <vt:lpstr>PowerPoint Presentation</vt:lpstr>
      <vt:lpstr>Genetic Information</vt:lpstr>
      <vt:lpstr>Chromosome Logical Structure</vt:lpstr>
      <vt:lpstr>Genetic Locus</vt:lpstr>
      <vt:lpstr>PowerPoint Presentation</vt:lpstr>
      <vt:lpstr>Example of Alleles : ABO system</vt:lpstr>
      <vt:lpstr>ABO allele</vt:lpstr>
      <vt:lpstr>Wildtype and mutant allele</vt:lpstr>
      <vt:lpstr>PowerPoint Presentation</vt:lpstr>
      <vt:lpstr>Differences between Gene &amp; Allele</vt:lpstr>
      <vt:lpstr>PowerPoint Presentation</vt:lpstr>
      <vt:lpstr>Symbols And Terminology</vt:lpstr>
      <vt:lpstr>Exercise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Genetics</dc:title>
  <dc:creator>mohit</dc:creator>
  <cp:lastModifiedBy>SOUMIK MANDAL</cp:lastModifiedBy>
  <cp:revision>329</cp:revision>
  <dcterms:created xsi:type="dcterms:W3CDTF">2010-12-30T10:52:44Z</dcterms:created>
  <dcterms:modified xsi:type="dcterms:W3CDTF">2025-07-03T08:20:54Z</dcterms:modified>
</cp:coreProperties>
</file>